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34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69" r:id="rId17"/>
    <p:sldId id="271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6" r:id="rId26"/>
    <p:sldId id="289" r:id="rId27"/>
    <p:sldId id="290" r:id="rId28"/>
    <p:sldId id="291" r:id="rId29"/>
    <p:sldId id="292" r:id="rId30"/>
    <p:sldId id="295" r:id="rId31"/>
    <p:sldId id="296" r:id="rId32"/>
    <p:sldId id="300" r:id="rId33"/>
    <p:sldId id="303" r:id="rId34"/>
    <p:sldId id="304" r:id="rId35"/>
    <p:sldId id="305" r:id="rId36"/>
    <p:sldId id="306" r:id="rId37"/>
    <p:sldId id="307" r:id="rId38"/>
    <p:sldId id="308" r:id="rId39"/>
    <p:sldId id="311" r:id="rId40"/>
    <p:sldId id="312" r:id="rId41"/>
    <p:sldId id="313" r:id="rId42"/>
    <p:sldId id="322" r:id="rId43"/>
    <p:sldId id="331" r:id="rId44"/>
    <p:sldId id="342" r:id="rId45"/>
    <p:sldId id="343" r:id="rId46"/>
    <p:sldId id="34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02"/>
    <p:restoredTop sz="94669"/>
  </p:normalViewPr>
  <p:slideViewPr>
    <p:cSldViewPr snapToGrid="0" snapToObjects="1" showGuides="1">
      <p:cViewPr varScale="1">
        <p:scale>
          <a:sx n="110" d="100"/>
          <a:sy n="110" d="100"/>
        </p:scale>
        <p:origin x="184" y="648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4" Type="http://schemas.openxmlformats.org/officeDocument/2006/relationships/image" Target="../media/image49.wmf"/><Relationship Id="rId1" Type="http://schemas.openxmlformats.org/officeDocument/2006/relationships/image" Target="../media/image46.wmf"/><Relationship Id="rId2" Type="http://schemas.openxmlformats.org/officeDocument/2006/relationships/image" Target="../media/image4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Relationship Id="rId2" Type="http://schemas.openxmlformats.org/officeDocument/2006/relationships/image" Target="../media/image62.wmf"/><Relationship Id="rId3" Type="http://schemas.openxmlformats.org/officeDocument/2006/relationships/image" Target="../media/image6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1" Type="http://schemas.openxmlformats.org/officeDocument/2006/relationships/image" Target="../media/image124.png"/><Relationship Id="rId2" Type="http://schemas.openxmlformats.org/officeDocument/2006/relationships/image" Target="../media/image12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9C05C-0AD1-3A4A-8A72-78FD4B47A2C8}" type="datetimeFigureOut">
              <a:rPr lang="en-US" smtClean="0"/>
              <a:t>1/24/17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60460-8C6A-294B-9AF2-5B4DAFF5A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65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416FA-368F-4DD3-B68D-BEBC34F8981B}" type="slidenum">
              <a:rPr lang="en-US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394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33D2885-9A5D-4F85-9BE6-B34AEBB69DDD}" type="slidenum">
              <a:rPr lang="en-US" altLang="en-US"/>
              <a:pPr eaLnBrk="1" hangingPunct="1"/>
              <a:t>27</a:t>
            </a:fld>
            <a:endParaRPr lang="en-US" altLang="en-US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846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2E35113-4386-46AC-875E-CD0552E80567}" type="slidenum">
              <a:rPr lang="en-US" altLang="en-US"/>
              <a:pPr eaLnBrk="1" hangingPunct="1"/>
              <a:t>28</a:t>
            </a:fld>
            <a:endParaRPr lang="en-US" altLang="en-US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535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E23D689-2CB9-4CBF-AD10-9D789BFC1E10}" type="slidenum">
              <a:rPr lang="en-US" altLang="en-US"/>
              <a:pPr eaLnBrk="1" hangingPunct="1"/>
              <a:t>29</a:t>
            </a:fld>
            <a:endParaRPr lang="en-US" altLang="en-US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178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C7DAEF5-53DE-4C0A-8F04-7E97209D02C3}" type="slidenum">
              <a:rPr lang="en-US" altLang="en-US"/>
              <a:pPr eaLnBrk="1" hangingPunct="1"/>
              <a:t>30</a:t>
            </a:fld>
            <a:endParaRPr lang="en-US" altLang="en-US"/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15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2741B86-8495-4EBB-9292-25A8148EF6E3}" type="slidenum">
              <a:rPr lang="en-US" altLang="en-US"/>
              <a:pPr eaLnBrk="1" hangingPunct="1"/>
              <a:t>31</a:t>
            </a:fld>
            <a:endParaRPr lang="en-US" altLang="en-US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598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C5F79F9-9909-495B-9D11-866C3B0FB4ED}" type="slidenum">
              <a:rPr lang="en-US" altLang="en-US"/>
              <a:pPr eaLnBrk="1" hangingPunct="1"/>
              <a:t>32</a:t>
            </a:fld>
            <a:endParaRPr lang="en-US" altLang="en-US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358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A2A97D9-ED6E-44D7-81EB-43F7CB2947FE}" type="slidenum">
              <a:rPr lang="en-US" altLang="en-US"/>
              <a:pPr eaLnBrk="1" hangingPunct="1"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458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E1E46A9-C468-4CF0-8A32-BE1294307957}" type="slidenum">
              <a:rPr lang="en-US" altLang="en-US"/>
              <a:pPr eaLnBrk="1" hangingPunct="1"/>
              <a:t>34</a:t>
            </a:fld>
            <a:endParaRPr lang="en-US" altLang="en-US"/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0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8E01F06-EAF9-415C-B83C-F9DE56B44451}" type="slidenum">
              <a:rPr lang="en-US" altLang="en-US"/>
              <a:pPr eaLnBrk="1" hangingPunct="1"/>
              <a:t>35</a:t>
            </a:fld>
            <a:endParaRPr lang="en-US" altLang="en-US"/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51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6D0C67F-865E-416C-9110-3F369A915565}" type="slidenum">
              <a:rPr lang="en-US" altLang="en-US"/>
              <a:pPr eaLnBrk="1" hangingPunct="1"/>
              <a:t>36</a:t>
            </a:fld>
            <a:endParaRPr lang="en-US" altLang="en-US"/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598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FC7C23D-2FE1-4FE2-A299-0E9B29954805}" type="slidenum">
              <a:rPr lang="en-US" altLang="en-US"/>
              <a:pPr eaLnBrk="1" hangingPunct="1"/>
              <a:t>19</a:t>
            </a:fld>
            <a:endParaRPr lang="en-US" altLang="en-US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269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79B7541-E0D4-4229-B55C-CC74DAD3F599}" type="slidenum">
              <a:rPr lang="en-US" altLang="en-US"/>
              <a:pPr eaLnBrk="1" hangingPunct="1"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7352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0668E65-E154-4C50-884F-3E339768988D}" type="slidenum">
              <a:rPr lang="en-US" altLang="en-US"/>
              <a:pPr eaLnBrk="1" hangingPunct="1"/>
              <a:t>38</a:t>
            </a:fld>
            <a:endParaRPr lang="en-US" altLang="en-US"/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061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2A1DE8B-5679-4C80-9121-9121C47B4E48}" type="slidenum">
              <a:rPr lang="en-US" altLang="en-US"/>
              <a:pPr eaLnBrk="1" hangingPunct="1"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9426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7C634C3-FB6A-4469-82F6-38B6B0557E50}" type="slidenum">
              <a:rPr lang="en-US" altLang="en-US"/>
              <a:pPr eaLnBrk="1" hangingPunct="1"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7434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603ED38-04CC-474E-B08C-C6F637BEA5B2}" type="slidenum">
              <a:rPr lang="en-US" altLang="en-US">
                <a:solidFill>
                  <a:srgbClr val="000000"/>
                </a:solidFill>
              </a:rPr>
              <a:pPr eaLnBrk="1" hangingPunct="1"/>
              <a:t>41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4659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0F84C6B-A009-4ED7-B4AC-1287B83C1B59}" type="slidenum">
              <a:rPr lang="en-US" altLang="en-US">
                <a:solidFill>
                  <a:srgbClr val="000000"/>
                </a:solidFill>
              </a:rPr>
              <a:pPr eaLnBrk="1" hangingPunct="1"/>
              <a:t>42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711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5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399269B-4C52-4B30-A54E-5D7BBF24BF83}" type="slidenum">
              <a:rPr lang="en-US" altLang="en-US">
                <a:solidFill>
                  <a:srgbClr val="000000"/>
                </a:solidFill>
              </a:rPr>
              <a:pPr eaLnBrk="1" hangingPunct="1"/>
              <a:t>43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5793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72142D0-C4D3-4B53-9DF3-A39197A176EF}" type="slidenum">
              <a:rPr lang="en-US" altLang="en-US"/>
              <a:pPr eaLnBrk="1" hangingPunct="1"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186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E6AE309-B94D-42FB-B760-486B8FEA55BD}" type="slidenum">
              <a:rPr lang="en-US" altLang="en-US"/>
              <a:pPr eaLnBrk="1" hangingPunct="1"/>
              <a:t>20</a:t>
            </a:fld>
            <a:endParaRPr lang="en-US" altLang="en-US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983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A89FFAF-979F-4A75-BB6B-6381A8A0F67B}" type="slidenum">
              <a:rPr lang="en-US" altLang="en-US"/>
              <a:pPr eaLnBrk="1" hangingPunct="1"/>
              <a:t>21</a:t>
            </a:fld>
            <a:endParaRPr lang="en-US" altLang="en-US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22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EE540F4-F12C-4C96-A88C-A98AFBCDC6CC}" type="slidenum">
              <a:rPr lang="en-US" altLang="en-US"/>
              <a:pPr eaLnBrk="1" hangingPunct="1"/>
              <a:t>22</a:t>
            </a:fld>
            <a:endParaRPr lang="en-US" altLang="en-US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860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CC98F7-EF31-413B-93EC-DFB1796339CE}" type="slidenum">
              <a:rPr lang="en-US" altLang="en-US"/>
              <a:pPr eaLnBrk="1" hangingPunct="1"/>
              <a:t>23</a:t>
            </a:fld>
            <a:endParaRPr lang="en-US" altLang="en-US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511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45B8950-3FBF-4860-9E32-E66E5F35D7A3}" type="slidenum">
              <a:rPr lang="en-US" altLang="en-US"/>
              <a:pPr eaLnBrk="1" hangingPunct="1"/>
              <a:t>24</a:t>
            </a:fld>
            <a:endParaRPr lang="en-US" altLang="en-US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380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7759A05-D367-44B8-9785-68177C87B6B6}" type="slidenum">
              <a:rPr lang="en-US" altLang="en-US"/>
              <a:pPr eaLnBrk="1" hangingPunct="1"/>
              <a:t>25</a:t>
            </a:fld>
            <a:endParaRPr lang="en-US" alt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753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3BF0D2B-910A-43A0-B1ED-720910CED230}" type="slidenum">
              <a:rPr lang="en-US" altLang="en-US"/>
              <a:pPr eaLnBrk="1" hangingPunct="1"/>
              <a:t>26</a:t>
            </a:fld>
            <a:endParaRPr lang="en-US" altLang="en-US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809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EBA82-2BEB-7F43-B379-30EF1BC52F81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64991-5B4D-CF4B-B73E-E75295F2E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7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EBA82-2BEB-7F43-B379-30EF1BC52F81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64991-5B4D-CF4B-B73E-E75295F2E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3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EBA82-2BEB-7F43-B379-30EF1BC52F81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64991-5B4D-CF4B-B73E-E75295F2E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096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EBA82-2BEB-7F43-B379-30EF1BC52F81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64991-5B4D-CF4B-B73E-E75295F2E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06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EBA82-2BEB-7F43-B379-30EF1BC52F81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64991-5B4D-CF4B-B73E-E75295F2E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8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EBA82-2BEB-7F43-B379-30EF1BC52F81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64991-5B4D-CF4B-B73E-E75295F2E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18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EBA82-2BEB-7F43-B379-30EF1BC52F81}" type="datetimeFigureOut">
              <a:rPr lang="en-US" smtClean="0"/>
              <a:t>1/24/17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64991-5B4D-CF4B-B73E-E75295F2E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60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EBA82-2BEB-7F43-B379-30EF1BC52F81}" type="datetimeFigureOut">
              <a:rPr lang="en-US" smtClean="0"/>
              <a:t>1/24/17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64991-5B4D-CF4B-B73E-E75295F2E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35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EBA82-2BEB-7F43-B379-30EF1BC52F81}" type="datetimeFigureOut">
              <a:rPr lang="en-US" smtClean="0"/>
              <a:t>1/24/17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64991-5B4D-CF4B-B73E-E75295F2E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95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EBA82-2BEB-7F43-B379-30EF1BC52F81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64991-5B4D-CF4B-B73E-E75295F2E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77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EBA82-2BEB-7F43-B379-30EF1BC52F81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64991-5B4D-CF4B-B73E-E75295F2E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00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EBA82-2BEB-7F43-B379-30EF1BC52F81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64991-5B4D-CF4B-B73E-E75295F2E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82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3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.bin"/><Relationship Id="rId12" Type="http://schemas.openxmlformats.org/officeDocument/2006/relationships/image" Target="../media/image49.wmf"/><Relationship Id="rId1" Type="http://schemas.openxmlformats.org/officeDocument/2006/relationships/vmlDrawing" Target="../drawings/vmlDrawing1.vml"/><Relationship Id="rId2" Type="http://schemas.openxmlformats.org/officeDocument/2006/relationships/tags" Target="../tags/tag1.xml"/><Relationship Id="rId3" Type="http://schemas.openxmlformats.org/officeDocument/2006/relationships/slideLayout" Target="../slideLayouts/slideLayout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6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47.wmf"/><Relationship Id="rId8" Type="http://schemas.openxmlformats.org/officeDocument/2006/relationships/image" Target="../media/image50.png"/><Relationship Id="rId9" Type="http://schemas.openxmlformats.org/officeDocument/2006/relationships/oleObject" Target="../embeddings/oleObject3.bin"/><Relationship Id="rId10" Type="http://schemas.openxmlformats.org/officeDocument/2006/relationships/image" Target="../media/image48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0.png"/><Relationship Id="rId7" Type="http://schemas.openxmlformats.org/officeDocument/2006/relationships/oleObject" Target="../embeddings/oleObject5.bin"/><Relationship Id="rId8" Type="http://schemas.openxmlformats.org/officeDocument/2006/relationships/image" Target="../media/image48.wmf"/><Relationship Id="rId1" Type="http://schemas.openxmlformats.org/officeDocument/2006/relationships/vmlDrawing" Target="../drawings/vmlDrawing2.vml"/><Relationship Id="rId2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jpeg"/><Relationship Id="rId5" Type="http://schemas.openxmlformats.org/officeDocument/2006/relationships/image" Target="../media/image58.jpeg"/><Relationship Id="rId6" Type="http://schemas.openxmlformats.org/officeDocument/2006/relationships/image" Target="../media/image59.png"/><Relationship Id="rId7" Type="http://schemas.openxmlformats.org/officeDocument/2006/relationships/image" Target="../media/image60.jpeg"/><Relationship Id="rId8" Type="http://schemas.openxmlformats.org/officeDocument/2006/relationships/hyperlink" Target="http://www.eecs.berkeley.edu/Research/Projects/CS/vision/grouping/segbench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e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.bin"/><Relationship Id="rId12" Type="http://schemas.openxmlformats.org/officeDocument/2006/relationships/image" Target="../media/image63.wmf"/><Relationship Id="rId13" Type="http://schemas.openxmlformats.org/officeDocument/2006/relationships/image" Target="../media/image68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oleObject" Target="../embeddings/oleObject6.bin"/><Relationship Id="rId6" Type="http://schemas.openxmlformats.org/officeDocument/2006/relationships/image" Target="../media/image61.w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62.wmf"/><Relationship Id="rId9" Type="http://schemas.openxmlformats.org/officeDocument/2006/relationships/image" Target="../media/image66.png"/><Relationship Id="rId10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4" Type="http://schemas.openxmlformats.org/officeDocument/2006/relationships/image" Target="../media/image80.jpeg"/><Relationship Id="rId5" Type="http://schemas.openxmlformats.org/officeDocument/2006/relationships/image" Target="../media/image81.jpeg"/><Relationship Id="rId6" Type="http://schemas.openxmlformats.org/officeDocument/2006/relationships/image" Target="../media/image82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ware.com/products/pil/" TargetMode="External"/><Relationship Id="rId4" Type="http://schemas.openxmlformats.org/officeDocument/2006/relationships/hyperlink" Target="http://effbot.org/imagingbook/pil-index.htm" TargetMode="External"/><Relationship Id="rId5" Type="http://schemas.openxmlformats.org/officeDocument/2006/relationships/hyperlink" Target="http://www.numpy.org/" TargetMode="External"/><Relationship Id="rId6" Type="http://schemas.openxmlformats.org/officeDocument/2006/relationships/hyperlink" Target="http://scikit-image.org/" TargetMode="External"/><Relationship Id="rId7" Type="http://schemas.openxmlformats.org/officeDocument/2006/relationships/hyperlink" Target="http://programmingcomputervision.com/" TargetMode="External"/><Relationship Id="rId8" Type="http://schemas.openxmlformats.org/officeDocument/2006/relationships/hyperlink" Target="https://github.com/jesolem/PCV" TargetMode="External"/><Relationship Id="rId9" Type="http://schemas.openxmlformats.org/officeDocument/2006/relationships/hyperlink" Target="http://szeliski.org/Book/drafts/SzeliskiBook_20100903_draft.pdf" TargetMode="External"/><Relationship Id="rId10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programmingcomputervision.com/downloads/ProgrammingComputerVision_CCdraft.pdf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.ens.fr/~ponce/mundy.pdf" TargetMode="External"/><Relationship Id="rId4" Type="http://schemas.openxmlformats.org/officeDocument/2006/relationships/image" Target="../media/image84.wmf"/><Relationship Id="rId5" Type="http://schemas.openxmlformats.org/officeDocument/2006/relationships/image" Target="../media/image85.png"/><Relationship Id="rId6" Type="http://schemas.openxmlformats.org/officeDocument/2006/relationships/hyperlink" Target="http://www.packet.cc/files/mach-per-3D-solids.html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6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hyperlink" Target="http://en.wikipedia.org/wiki/Recognition_by_Components_Theory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4" Type="http://schemas.openxmlformats.org/officeDocument/2006/relationships/image" Target="../media/image98.emf"/><Relationship Id="rId5" Type="http://schemas.openxmlformats.org/officeDocument/2006/relationships/image" Target="../media/image99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4" Type="http://schemas.openxmlformats.org/officeDocument/2006/relationships/image" Target="../media/image2.wm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4" Type="http://schemas.openxmlformats.org/officeDocument/2006/relationships/image" Target="../media/image104.wmf"/><Relationship Id="rId5" Type="http://schemas.openxmlformats.org/officeDocument/2006/relationships/image" Target="../media/image105.wmf"/><Relationship Id="rId6" Type="http://schemas.openxmlformats.org/officeDocument/2006/relationships/hyperlink" Target="http://www.inf.ed.ac.uk/teaching/courses/av/LECTURE_NOTES/swainballard91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4" Type="http://schemas.openxmlformats.org/officeDocument/2006/relationships/image" Target="../media/image107.jpeg"/><Relationship Id="rId5" Type="http://schemas.openxmlformats.org/officeDocument/2006/relationships/image" Target="../media/image108.wmf"/><Relationship Id="rId6" Type="http://schemas.openxmlformats.org/officeDocument/2006/relationships/image" Target="../media/image109.wmf"/><Relationship Id="rId7" Type="http://schemas.openxmlformats.org/officeDocument/2006/relationships/image" Target="../media/image110.wmf"/><Relationship Id="rId8" Type="http://schemas.openxmlformats.org/officeDocument/2006/relationships/image" Target="../media/image111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jpeg"/><Relationship Id="rId7" Type="http://schemas.openxmlformats.org/officeDocument/2006/relationships/image" Target="../media/image116.jpeg"/><Relationship Id="rId8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122.png"/><Relationship Id="rId5" Type="http://schemas.openxmlformats.org/officeDocument/2006/relationships/oleObject" Target="../embeddings/oleObject9.bin"/><Relationship Id="rId6" Type="http://schemas.openxmlformats.org/officeDocument/2006/relationships/image" Target="../media/image121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s.uci.edu/~dramanan/papers/latentmix.pdf" TargetMode="External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4" Type="http://schemas.openxmlformats.org/officeDocument/2006/relationships/oleObject" Target="../embeddings/oleObject14.bin"/><Relationship Id="rId15" Type="http://schemas.openxmlformats.org/officeDocument/2006/relationships/image" Target="../media/image128.png"/><Relationship Id="rId16" Type="http://schemas.openxmlformats.org/officeDocument/2006/relationships/oleObject" Target="../embeddings/oleObject15.bin"/><Relationship Id="rId17" Type="http://schemas.openxmlformats.org/officeDocument/2006/relationships/image" Target="../media/image129.png"/><Relationship Id="rId18" Type="http://schemas.openxmlformats.org/officeDocument/2006/relationships/oleObject" Target="../embeddings/oleObject16.bin"/><Relationship Id="rId19" Type="http://schemas.openxmlformats.org/officeDocument/2006/relationships/image" Target="../media/image130.png"/><Relationship Id="rId50" Type="http://schemas.openxmlformats.org/officeDocument/2006/relationships/image" Target="../media/image140.jpeg"/><Relationship Id="rId51" Type="http://schemas.openxmlformats.org/officeDocument/2006/relationships/image" Target="../media/image141.jpeg"/><Relationship Id="rId52" Type="http://schemas.openxmlformats.org/officeDocument/2006/relationships/image" Target="../media/image142.jpeg"/><Relationship Id="rId53" Type="http://schemas.openxmlformats.org/officeDocument/2006/relationships/image" Target="../media/image143.jpeg"/><Relationship Id="rId54" Type="http://schemas.openxmlformats.org/officeDocument/2006/relationships/image" Target="../media/image144.jpeg"/><Relationship Id="rId55" Type="http://schemas.openxmlformats.org/officeDocument/2006/relationships/image" Target="../media/image145.jpeg"/><Relationship Id="rId40" Type="http://schemas.openxmlformats.org/officeDocument/2006/relationships/oleObject" Target="../embeddings/oleObject36.bin"/><Relationship Id="rId41" Type="http://schemas.openxmlformats.org/officeDocument/2006/relationships/oleObject" Target="../embeddings/oleObject37.bin"/><Relationship Id="rId42" Type="http://schemas.openxmlformats.org/officeDocument/2006/relationships/oleObject" Target="../embeddings/oleObject38.bin"/><Relationship Id="rId43" Type="http://schemas.openxmlformats.org/officeDocument/2006/relationships/oleObject" Target="../embeddings/oleObject39.bin"/><Relationship Id="rId44" Type="http://schemas.openxmlformats.org/officeDocument/2006/relationships/image" Target="../media/image134.jpeg"/><Relationship Id="rId45" Type="http://schemas.openxmlformats.org/officeDocument/2006/relationships/image" Target="../media/image135.png"/><Relationship Id="rId46" Type="http://schemas.openxmlformats.org/officeDocument/2006/relationships/image" Target="../media/image136.png"/><Relationship Id="rId47" Type="http://schemas.openxmlformats.org/officeDocument/2006/relationships/image" Target="../media/image137.jpeg"/><Relationship Id="rId48" Type="http://schemas.openxmlformats.org/officeDocument/2006/relationships/image" Target="../media/image138.jpeg"/><Relationship Id="rId49" Type="http://schemas.openxmlformats.org/officeDocument/2006/relationships/image" Target="../media/image139.jpe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132.jpeg"/><Relationship Id="rId5" Type="http://schemas.openxmlformats.org/officeDocument/2006/relationships/image" Target="../media/image133.jpeg"/><Relationship Id="rId6" Type="http://schemas.openxmlformats.org/officeDocument/2006/relationships/oleObject" Target="../embeddings/oleObject10.bin"/><Relationship Id="rId7" Type="http://schemas.openxmlformats.org/officeDocument/2006/relationships/image" Target="../media/image124.png"/><Relationship Id="rId8" Type="http://schemas.openxmlformats.org/officeDocument/2006/relationships/oleObject" Target="../embeddings/oleObject11.bin"/><Relationship Id="rId9" Type="http://schemas.openxmlformats.org/officeDocument/2006/relationships/image" Target="../media/image125.png"/><Relationship Id="rId30" Type="http://schemas.openxmlformats.org/officeDocument/2006/relationships/oleObject" Target="../embeddings/oleObject26.bin"/><Relationship Id="rId31" Type="http://schemas.openxmlformats.org/officeDocument/2006/relationships/oleObject" Target="../embeddings/oleObject27.bin"/><Relationship Id="rId32" Type="http://schemas.openxmlformats.org/officeDocument/2006/relationships/oleObject" Target="../embeddings/oleObject28.bin"/><Relationship Id="rId33" Type="http://schemas.openxmlformats.org/officeDocument/2006/relationships/oleObject" Target="../embeddings/oleObject29.bin"/><Relationship Id="rId34" Type="http://schemas.openxmlformats.org/officeDocument/2006/relationships/oleObject" Target="../embeddings/oleObject30.bin"/><Relationship Id="rId35" Type="http://schemas.openxmlformats.org/officeDocument/2006/relationships/oleObject" Target="../embeddings/oleObject31.bin"/><Relationship Id="rId36" Type="http://schemas.openxmlformats.org/officeDocument/2006/relationships/oleObject" Target="../embeddings/oleObject32.bin"/><Relationship Id="rId37" Type="http://schemas.openxmlformats.org/officeDocument/2006/relationships/oleObject" Target="../embeddings/oleObject33.bin"/><Relationship Id="rId38" Type="http://schemas.openxmlformats.org/officeDocument/2006/relationships/oleObject" Target="../embeddings/oleObject34.bin"/><Relationship Id="rId39" Type="http://schemas.openxmlformats.org/officeDocument/2006/relationships/oleObject" Target="../embeddings/oleObject35.bin"/><Relationship Id="rId20" Type="http://schemas.openxmlformats.org/officeDocument/2006/relationships/oleObject" Target="../embeddings/oleObject17.bin"/><Relationship Id="rId21" Type="http://schemas.openxmlformats.org/officeDocument/2006/relationships/image" Target="../media/image131.png"/><Relationship Id="rId22" Type="http://schemas.openxmlformats.org/officeDocument/2006/relationships/oleObject" Target="../embeddings/oleObject18.bin"/><Relationship Id="rId23" Type="http://schemas.openxmlformats.org/officeDocument/2006/relationships/oleObject" Target="../embeddings/oleObject19.bin"/><Relationship Id="rId24" Type="http://schemas.openxmlformats.org/officeDocument/2006/relationships/oleObject" Target="../embeddings/oleObject20.bin"/><Relationship Id="rId25" Type="http://schemas.openxmlformats.org/officeDocument/2006/relationships/oleObject" Target="../embeddings/oleObject21.bin"/><Relationship Id="rId26" Type="http://schemas.openxmlformats.org/officeDocument/2006/relationships/oleObject" Target="../embeddings/oleObject22.bin"/><Relationship Id="rId27" Type="http://schemas.openxmlformats.org/officeDocument/2006/relationships/oleObject" Target="../embeddings/oleObject23.bin"/><Relationship Id="rId28" Type="http://schemas.openxmlformats.org/officeDocument/2006/relationships/oleObject" Target="../embeddings/oleObject24.bin"/><Relationship Id="rId29" Type="http://schemas.openxmlformats.org/officeDocument/2006/relationships/oleObject" Target="../embeddings/oleObject25.bin"/><Relationship Id="rId10" Type="http://schemas.openxmlformats.org/officeDocument/2006/relationships/oleObject" Target="../embeddings/oleObject12.bin"/><Relationship Id="rId11" Type="http://schemas.openxmlformats.org/officeDocument/2006/relationships/image" Target="../media/image126.png"/><Relationship Id="rId12" Type="http://schemas.openxmlformats.org/officeDocument/2006/relationships/oleObject" Target="../embeddings/oleObject13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6.png"/><Relationship Id="rId20" Type="http://schemas.openxmlformats.org/officeDocument/2006/relationships/image" Target="../media/image167.png"/><Relationship Id="rId21" Type="http://schemas.openxmlformats.org/officeDocument/2006/relationships/image" Target="../media/image168.png"/><Relationship Id="rId22" Type="http://schemas.openxmlformats.org/officeDocument/2006/relationships/image" Target="../media/image169.png"/><Relationship Id="rId23" Type="http://schemas.openxmlformats.org/officeDocument/2006/relationships/image" Target="../media/image170.png"/><Relationship Id="rId10" Type="http://schemas.openxmlformats.org/officeDocument/2006/relationships/image" Target="../media/image157.png"/><Relationship Id="rId11" Type="http://schemas.openxmlformats.org/officeDocument/2006/relationships/image" Target="../media/image158.png"/><Relationship Id="rId12" Type="http://schemas.openxmlformats.org/officeDocument/2006/relationships/image" Target="../media/image159.png"/><Relationship Id="rId13" Type="http://schemas.openxmlformats.org/officeDocument/2006/relationships/image" Target="../media/image160.png"/><Relationship Id="rId14" Type="http://schemas.openxmlformats.org/officeDocument/2006/relationships/image" Target="../media/image161.png"/><Relationship Id="rId15" Type="http://schemas.openxmlformats.org/officeDocument/2006/relationships/image" Target="../media/image162.png"/><Relationship Id="rId16" Type="http://schemas.openxmlformats.org/officeDocument/2006/relationships/image" Target="../media/image163.png"/><Relationship Id="rId17" Type="http://schemas.openxmlformats.org/officeDocument/2006/relationships/image" Target="../media/image164.png"/><Relationship Id="rId18" Type="http://schemas.openxmlformats.org/officeDocument/2006/relationships/image" Target="../media/image165.png"/><Relationship Id="rId19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1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2.tiff"/><Relationship Id="rId3" Type="http://schemas.openxmlformats.org/officeDocument/2006/relationships/image" Target="../media/image17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  <a:br>
              <a:rPr lang="en-US" dirty="0" smtClean="0"/>
            </a:br>
            <a:r>
              <a:rPr lang="en-US" dirty="0" smtClean="0"/>
              <a:t>Image Processing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Péter Molnár (January 2017)</a:t>
            </a:r>
          </a:p>
          <a:p>
            <a:r>
              <a:rPr lang="en-US" dirty="0" smtClean="0"/>
              <a:t>Source: James Hayes http://</a:t>
            </a:r>
            <a:r>
              <a:rPr lang="en-US" dirty="0" err="1" smtClean="0"/>
              <a:t>www.cc.gatech.edu</a:t>
            </a:r>
            <a:r>
              <a:rPr lang="en-US" dirty="0" smtClean="0"/>
              <a:t>/~hays/</a:t>
            </a:r>
            <a:r>
              <a:rPr lang="en-US" dirty="0" err="1" smtClean="0"/>
              <a:t>compvision</a:t>
            </a:r>
            <a:r>
              <a:rPr lang="en-US" dirty="0" smtClean="0"/>
              <a:t>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5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Derek Hoiem\My Documents\Classes\Spring09 - Visual Scene Understanding\material\figs\neighborhood6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977" y="826169"/>
            <a:ext cx="6465888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5" t="16000" r="37778" b="47556"/>
          <a:stretch>
            <a:fillRect/>
          </a:stretch>
        </p:blipFill>
        <p:spPr bwMode="auto">
          <a:xfrm>
            <a:off x="4639377" y="3035969"/>
            <a:ext cx="3124200" cy="3124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rot="16200000" flipH="1">
            <a:off x="2543877" y="4064669"/>
            <a:ext cx="3657600" cy="533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075815" y="2288257"/>
            <a:ext cx="2286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334577" y="2273969"/>
            <a:ext cx="3429000" cy="762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401377" y="3797969"/>
            <a:ext cx="1524000" cy="1600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162545"/>
              </p:ext>
            </p:extLst>
          </p:nvPr>
        </p:nvGraphicFramePr>
        <p:xfrm>
          <a:off x="5858577" y="749969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 rot="5400000" flipH="1" flipV="1">
            <a:off x="4105977" y="2045369"/>
            <a:ext cx="3048000" cy="457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925377" y="2883569"/>
            <a:ext cx="3810000" cy="25146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01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765934901"/>
              </p:ext>
            </p:extLst>
          </p:nvPr>
        </p:nvGraphicFramePr>
        <p:xfrm>
          <a:off x="1585922" y="606611"/>
          <a:ext cx="2503470" cy="2722053"/>
        </p:xfrm>
        <a:graphic>
          <a:graphicData uri="http://schemas.openxmlformats.org/drawingml/2006/table">
            <a:tbl>
              <a:tblPr/>
              <a:tblGrid>
                <a:gridCol w="250347"/>
                <a:gridCol w="250347"/>
                <a:gridCol w="250347"/>
                <a:gridCol w="250347"/>
                <a:gridCol w="250347"/>
                <a:gridCol w="250347"/>
                <a:gridCol w="250347"/>
                <a:gridCol w="260406"/>
                <a:gridCol w="240288"/>
                <a:gridCol w="250347"/>
              </a:tblGrid>
              <a:tr h="2700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2725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2700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2700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2713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2852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2700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2700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2725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2700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Group 127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824773141"/>
              </p:ext>
            </p:extLst>
          </p:nvPr>
        </p:nvGraphicFramePr>
        <p:xfrm>
          <a:off x="2632693" y="3862112"/>
          <a:ext cx="2521350" cy="2721017"/>
        </p:xfrm>
        <a:graphic>
          <a:graphicData uri="http://schemas.openxmlformats.org/drawingml/2006/table">
            <a:tbl>
              <a:tblPr/>
              <a:tblGrid>
                <a:gridCol w="252582"/>
                <a:gridCol w="252582"/>
                <a:gridCol w="250347"/>
                <a:gridCol w="252582"/>
                <a:gridCol w="252582"/>
                <a:gridCol w="252582"/>
                <a:gridCol w="252582"/>
                <a:gridCol w="250347"/>
                <a:gridCol w="252582"/>
                <a:gridCol w="252582"/>
              </a:tblGrid>
              <a:tr h="2564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64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5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9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87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25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00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00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00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00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251"/>
          <p:cNvSpPr>
            <a:spLocks noChangeAspect="1" noChangeArrowheads="1"/>
          </p:cNvSpPr>
          <p:nvPr/>
        </p:nvSpPr>
        <p:spPr bwMode="auto">
          <a:xfrm>
            <a:off x="3357734" y="4101386"/>
            <a:ext cx="302871" cy="34799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mtClean="0">
              <a:solidFill>
                <a:prstClr val="black"/>
              </a:solidFill>
            </a:endParaRPr>
          </a:p>
        </p:txBody>
      </p:sp>
      <p:graphicFrame>
        <p:nvGraphicFramePr>
          <p:cNvPr id="5" name="Group 25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843879567"/>
              </p:ext>
            </p:extLst>
          </p:nvPr>
        </p:nvGraphicFramePr>
        <p:xfrm>
          <a:off x="1585922" y="606611"/>
          <a:ext cx="2503470" cy="2722053"/>
        </p:xfrm>
        <a:graphic>
          <a:graphicData uri="http://schemas.openxmlformats.org/drawingml/2006/table">
            <a:tbl>
              <a:tblPr/>
              <a:tblGrid>
                <a:gridCol w="250347"/>
                <a:gridCol w="250347"/>
                <a:gridCol w="250347"/>
                <a:gridCol w="250347"/>
                <a:gridCol w="250347"/>
                <a:gridCol w="250347"/>
                <a:gridCol w="250347"/>
                <a:gridCol w="260406"/>
                <a:gridCol w="240288"/>
                <a:gridCol w="250347"/>
              </a:tblGrid>
              <a:tr h="2700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725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700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700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713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852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700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700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725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700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375"/>
          <p:cNvSpPr>
            <a:spLocks noChangeAspect="1" noChangeArrowheads="1"/>
          </p:cNvSpPr>
          <p:nvPr/>
        </p:nvSpPr>
        <p:spPr bwMode="auto">
          <a:xfrm>
            <a:off x="2322522" y="605023"/>
            <a:ext cx="848038" cy="78746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mtClean="0">
              <a:solidFill>
                <a:prstClr val="black"/>
              </a:solidFill>
            </a:endParaRPr>
          </a:p>
        </p:txBody>
      </p:sp>
      <p:graphicFrame>
        <p:nvGraphicFramePr>
          <p:cNvPr id="7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389511"/>
              </p:ext>
            </p:extLst>
          </p:nvPr>
        </p:nvGraphicFramePr>
        <p:xfrm>
          <a:off x="1585922" y="6059048"/>
          <a:ext cx="846181" cy="524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Equation" r:id="rId4" imgW="330057" imgH="203112" progId="Equation.3">
                  <p:embed/>
                </p:oleObj>
              </mc:Choice>
              <mc:Fallback>
                <p:oleObj name="Equation" r:id="rId4" imgW="330057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5922" y="6059048"/>
                        <a:ext cx="846181" cy="5240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856359"/>
              </p:ext>
            </p:extLst>
          </p:nvPr>
        </p:nvGraphicFramePr>
        <p:xfrm>
          <a:off x="616054" y="726185"/>
          <a:ext cx="797855" cy="459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Equation" r:id="rId6" imgW="355292" imgH="203024" progId="Equation.3">
                  <p:embed/>
                </p:oleObj>
              </mc:Choice>
              <mc:Fallback>
                <p:oleObj name="Equation" r:id="rId6" imgW="355292" imgH="2030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054" y="726185"/>
                        <a:ext cx="797855" cy="4597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442054" y="3966881"/>
            <a:ext cx="908613" cy="773583"/>
            <a:chOff x="3799" y="2064"/>
            <a:chExt cx="1433" cy="1136"/>
          </a:xfrm>
        </p:grpSpPr>
        <p:grpSp>
          <p:nvGrpSpPr>
            <p:cNvPr id="11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3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 smtClean="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14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 smtClean="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15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 smtClean="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16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 smtClean="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17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 smtClean="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18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 smtClean="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19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 smtClean="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20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 smtClean="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21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 smtClean="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22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0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788855"/>
              </p:ext>
            </p:extLst>
          </p:nvPr>
        </p:nvGraphicFramePr>
        <p:xfrm>
          <a:off x="630612" y="4000970"/>
          <a:ext cx="811442" cy="447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Equation" r:id="rId9" imgW="368140" imgH="203112" progId="Equation.3">
                  <p:embed/>
                </p:oleObj>
              </mc:Choice>
              <mc:Fallback>
                <p:oleObj name="Equation" r:id="rId9" imgW="368140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612" y="4000970"/>
                        <a:ext cx="811442" cy="4479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 Box 376"/>
          <p:cNvSpPr txBox="1">
            <a:spLocks noChangeArrowheads="1"/>
          </p:cNvSpPr>
          <p:nvPr/>
        </p:nvSpPr>
        <p:spPr bwMode="auto">
          <a:xfrm>
            <a:off x="10810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smtClean="0">
                <a:solidFill>
                  <a:prstClr val="black"/>
                </a:solidFill>
              </a:rPr>
              <a:t>Credit: S. </a:t>
            </a:r>
            <a:r>
              <a:rPr lang="en-US" altLang="en-US" sz="1400" dirty="0" smtClean="0">
                <a:solidFill>
                  <a:prstClr val="black"/>
                </a:solidFill>
              </a:rPr>
              <a:t>Seitz</a:t>
            </a:r>
          </a:p>
        </p:txBody>
      </p:sp>
      <p:graphicFrame>
        <p:nvGraphicFramePr>
          <p:cNvPr id="3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913432"/>
              </p:ext>
            </p:extLst>
          </p:nvPr>
        </p:nvGraphicFramePr>
        <p:xfrm>
          <a:off x="7202983" y="464843"/>
          <a:ext cx="4047110" cy="695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Equation" r:id="rId11" imgW="2070100" imgH="355600" progId="Equation.3">
                  <p:embed/>
                </p:oleObj>
              </mc:Choice>
              <mc:Fallback>
                <p:oleObj name="Equation" r:id="rId11" imgW="20701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2983" y="464843"/>
                        <a:ext cx="4047110" cy="6953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Group 1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806557"/>
              </p:ext>
            </p:extLst>
          </p:nvPr>
        </p:nvGraphicFramePr>
        <p:xfrm>
          <a:off x="6982446" y="1454018"/>
          <a:ext cx="4488184" cy="4508340"/>
        </p:xfrm>
        <a:graphic>
          <a:graphicData uri="http://schemas.openxmlformats.org/drawingml/2006/table">
            <a:tbl>
              <a:tblPr/>
              <a:tblGrid>
                <a:gridCol w="447626"/>
                <a:gridCol w="451603"/>
                <a:gridCol w="445635"/>
                <a:gridCol w="451604"/>
                <a:gridCol w="447624"/>
                <a:gridCol w="447626"/>
                <a:gridCol w="451603"/>
                <a:gridCol w="445635"/>
                <a:gridCol w="451604"/>
                <a:gridCol w="447624"/>
              </a:tblGrid>
              <a:tr h="450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481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37681" cy="343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3437681" cy="343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9479666" y="963593"/>
            <a:ext cx="2274888" cy="1803400"/>
            <a:chOff x="3799" y="2064"/>
            <a:chExt cx="1433" cy="1136"/>
          </a:xfrm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 smtClean="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 smtClean="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 smtClean="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10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 smtClean="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 smtClean="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 smtClean="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13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 smtClean="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 smtClean="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 smtClean="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16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6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24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390510"/>
              </p:ext>
            </p:extLst>
          </p:nvPr>
        </p:nvGraphicFramePr>
        <p:xfrm>
          <a:off x="10382954" y="201593"/>
          <a:ext cx="102076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7" imgW="368140" imgH="203112" progId="Equation.3">
                  <p:embed/>
                </p:oleObj>
              </mc:Choice>
              <mc:Fallback>
                <p:oleObj name="Equation" r:id="rId7" imgW="368140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82954" y="201593"/>
                        <a:ext cx="1020762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4553653" y="1565256"/>
            <a:ext cx="4497749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2800" dirty="0" smtClean="0">
                <a:solidFill>
                  <a:prstClr val="black"/>
                </a:solidFill>
              </a:rPr>
              <a:t>Box </a:t>
            </a:r>
            <a:r>
              <a:rPr lang="en-US" altLang="en-US" sz="2800" dirty="0" smtClean="0">
                <a:solidFill>
                  <a:prstClr val="black"/>
                </a:solidFill>
              </a:rPr>
              <a:t>Filter</a:t>
            </a:r>
          </a:p>
          <a:p>
            <a:pPr eaLnBrk="1" hangingPunct="1">
              <a:spcBef>
                <a:spcPct val="20000"/>
              </a:spcBef>
            </a:pPr>
            <a:endParaRPr lang="en-US" altLang="en-US" sz="2800" dirty="0" smtClean="0">
              <a:solidFill>
                <a:prstClr val="black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400" dirty="0" smtClean="0">
                <a:solidFill>
                  <a:prstClr val="black"/>
                </a:solidFill>
              </a:rPr>
              <a:t>Replaces each pixel with an average of its neighborhood</a:t>
            </a:r>
            <a:endParaRPr lang="en-US" altLang="en-US" sz="2000" dirty="0" smtClean="0">
              <a:solidFill>
                <a:prstClr val="black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en-US" sz="2000" dirty="0" smtClean="0">
              <a:solidFill>
                <a:prstClr val="black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400" dirty="0" smtClean="0">
                <a:solidFill>
                  <a:prstClr val="black"/>
                </a:solidFill>
              </a:rPr>
              <a:t>Achieve smoothing effect (remove sharp features)</a:t>
            </a:r>
          </a:p>
        </p:txBody>
      </p:sp>
    </p:spTree>
    <p:extLst>
      <p:ext uri="{BB962C8B-B14F-4D97-AF65-F5344CB8AC3E}">
        <p14:creationId xmlns:p14="http://schemas.microsoft.com/office/powerpoint/2010/main" val="18158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39" t="12923" r="12308" b="45232"/>
          <a:stretch>
            <a:fillRect/>
          </a:stretch>
        </p:blipFill>
        <p:spPr bwMode="auto">
          <a:xfrm>
            <a:off x="6549676" y="1146146"/>
            <a:ext cx="629799" cy="62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t="59259" r="44444" b="5185"/>
          <a:stretch>
            <a:fillRect/>
          </a:stretch>
        </p:blipFill>
        <p:spPr bwMode="auto">
          <a:xfrm>
            <a:off x="8355955" y="358816"/>
            <a:ext cx="3033531" cy="2141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1" t="14815" r="44444" b="46667"/>
          <a:stretch>
            <a:fillRect/>
          </a:stretch>
        </p:blipFill>
        <p:spPr bwMode="auto">
          <a:xfrm>
            <a:off x="2843487" y="428265"/>
            <a:ext cx="2771115" cy="200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68013" y="941039"/>
            <a:ext cx="51154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8800" dirty="0">
                <a:solidFill>
                  <a:srgbClr val="4F81BD">
                    <a:lumMod val="75000"/>
                  </a:srgbClr>
                </a:solidFill>
                <a:latin typeface="Arial" charset="0"/>
              </a:rPr>
              <a:t>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56042" y="953213"/>
            <a:ext cx="5193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6000" dirty="0">
                <a:solidFill>
                  <a:srgbClr val="4F81BD">
                    <a:lumMod val="75000"/>
                  </a:srgbClr>
                </a:solidFill>
                <a:latin typeface="Arial" charset="0"/>
              </a:rPr>
              <a:t>=</a:t>
            </a:r>
          </a:p>
        </p:txBody>
      </p:sp>
      <p:grpSp>
        <p:nvGrpSpPr>
          <p:cNvPr id="7" name="Group 5"/>
          <p:cNvGrpSpPr>
            <a:grpSpLocks noChangeAspect="1"/>
          </p:cNvGrpSpPr>
          <p:nvPr/>
        </p:nvGrpSpPr>
        <p:grpSpPr bwMode="auto">
          <a:xfrm>
            <a:off x="6437646" y="1017251"/>
            <a:ext cx="899913" cy="887585"/>
            <a:chOff x="144" y="144"/>
            <a:chExt cx="1152" cy="1136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prstClr val="black"/>
                  </a:solidFill>
                  <a:latin typeface="Arial" panose="020B0604020202020204" pitchFamily="34" charset="0"/>
                </a:rPr>
                <a:t>-1</a:t>
              </a: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prstClr val="black"/>
                  </a:solidFill>
                  <a:latin typeface="Arial" panose="020B0604020202020204" pitchFamily="34" charset="0"/>
                </a:rPr>
                <a:t>0</a:t>
              </a: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prstClr val="black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prstClr val="black"/>
                  </a:solidFill>
                  <a:latin typeface="Arial" panose="020B0604020202020204" pitchFamily="34" charset="0"/>
                </a:rPr>
                <a:t>-2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prstClr val="black"/>
                  </a:solidFill>
                  <a:latin typeface="Arial" panose="020B0604020202020204" pitchFamily="34" charset="0"/>
                </a:rPr>
                <a:t>0</a:t>
              </a: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prstClr val="black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prstClr val="black"/>
                  </a:solidFill>
                  <a:latin typeface="Arial" panose="020B0604020202020204" pitchFamily="34" charset="0"/>
                </a:rPr>
                <a:t>-1</a:t>
              </a: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prstClr val="black"/>
                  </a:solidFill>
                  <a:latin typeface="Arial" panose="020B0604020202020204" pitchFamily="34" charset="0"/>
                </a:rPr>
                <a:t>0</a:t>
              </a: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prstClr val="black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669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7" y="1510055"/>
            <a:ext cx="4007879" cy="2674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684" y="1489069"/>
            <a:ext cx="4015049" cy="2679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buffal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516" y="1485485"/>
            <a:ext cx="4024609" cy="26862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7" y="4178912"/>
            <a:ext cx="4015049" cy="267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684" y="4178912"/>
            <a:ext cx="4015049" cy="267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boy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076" y="4178912"/>
            <a:ext cx="4015049" cy="2679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468619" y="1099630"/>
            <a:ext cx="12140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image</a:t>
            </a: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4614748" y="1105400"/>
            <a:ext cx="34892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human segmentation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511020" y="1108985"/>
            <a:ext cx="32215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gradient magnitude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94870" y="34724"/>
            <a:ext cx="8032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smtClean="0"/>
              <a:t>Berkeley segmentation database:</a:t>
            </a:r>
            <a:br>
              <a:rPr lang="en-US" altLang="en-US" dirty="0" smtClean="0"/>
            </a:br>
            <a:r>
              <a:rPr lang="en-US" altLang="en-US" dirty="0" smtClean="0">
                <a:hlinkClick r:id="rId8"/>
              </a:rPr>
              <a:t>http://www.eecs.berkeley.edu/Research/Projects/CS/vision/grouping/segbench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9920" y="126395"/>
            <a:ext cx="3125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Where humans see boundaries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077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itle 5"/>
          <p:cNvSpPr>
            <a:spLocks noGrp="1"/>
          </p:cNvSpPr>
          <p:nvPr>
            <p:ph type="title"/>
          </p:nvPr>
        </p:nvSpPr>
        <p:spPr>
          <a:xfrm>
            <a:off x="140034" y="100116"/>
            <a:ext cx="4504992" cy="485480"/>
          </a:xfrm>
        </p:spPr>
        <p:txBody>
          <a:bodyPr/>
          <a:lstStyle/>
          <a:p>
            <a:pPr eaLnBrk="1" hangingPunct="1"/>
            <a:r>
              <a:rPr lang="en-US" altLang="en-US" smtClean="0"/>
              <a:t>Keypoint</a:t>
            </a:r>
            <a:r>
              <a:rPr lang="en-US" altLang="en-US" dirty="0" smtClean="0"/>
              <a:t> </a:t>
            </a:r>
            <a:r>
              <a:rPr lang="en-US" altLang="en-US" dirty="0" smtClean="0"/>
              <a:t>Matching</a:t>
            </a:r>
            <a:endParaRPr lang="de-CH" altLang="en-US" dirty="0" smtClean="0"/>
          </a:p>
        </p:txBody>
      </p:sp>
      <p:sp>
        <p:nvSpPr>
          <p:cNvPr id="103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pic>
        <p:nvPicPr>
          <p:cNvPr id="45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201" y="457358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14" y="4573589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AutoShape 83"/>
          <p:cNvSpPr>
            <a:spLocks noChangeArrowheads="1"/>
          </p:cNvSpPr>
          <p:nvPr/>
        </p:nvSpPr>
        <p:spPr bwMode="auto">
          <a:xfrm>
            <a:off x="2839377" y="4860926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105"/>
          <p:cNvGrpSpPr>
            <a:grpSpLocks/>
          </p:cNvGrpSpPr>
          <p:nvPr/>
        </p:nvGrpSpPr>
        <p:grpSpPr bwMode="auto">
          <a:xfrm>
            <a:off x="1686852" y="4213226"/>
            <a:ext cx="828675" cy="1020763"/>
            <a:chOff x="2771775" y="4797425"/>
            <a:chExt cx="828675" cy="1020657"/>
          </a:xfrm>
        </p:grpSpPr>
        <p:grpSp>
          <p:nvGrpSpPr>
            <p:cNvPr id="149586" name="Group 52"/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49588" name="Line 53"/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589" name="Line 54"/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590" name="Rectangle 55"/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9591" name="Rectangle 56"/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9592" name="Rectangle 57"/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9593" name="Rectangle 58"/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9594" name="Rectangle 59"/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9595" name="Rectangle 60"/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9596" name="Rectangle 61"/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9597" name="Rectangle 62"/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9598" name="Rectangle 63"/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9599" name="Rectangle 64"/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9600" name="Rectangle 65"/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9601" name="Rectangle 66"/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aphicFrame>
          <p:nvGraphicFramePr>
            <p:cNvPr id="149587" name="Object 2"/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" name="Equation" r:id="rId5" imgW="190335" imgH="215713" progId="Equation.3">
                    <p:embed/>
                  </p:oleObj>
                </mc:Choice>
                <mc:Fallback>
                  <p:oleObj name="Equation" r:id="rId5" imgW="190335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06"/>
          <p:cNvGrpSpPr>
            <a:grpSpLocks/>
          </p:cNvGrpSpPr>
          <p:nvPr/>
        </p:nvGrpSpPr>
        <p:grpSpPr bwMode="auto">
          <a:xfrm>
            <a:off x="3876015" y="4249738"/>
            <a:ext cx="757237" cy="982662"/>
            <a:chOff x="4967288" y="4833938"/>
            <a:chExt cx="757237" cy="982688"/>
          </a:xfrm>
        </p:grpSpPr>
        <p:grpSp>
          <p:nvGrpSpPr>
            <p:cNvPr id="149570" name="Group 67"/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149572" name="Line 68"/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573" name="Line 69"/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574" name="Rectangle 70"/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9575" name="Rectangle 71"/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9576" name="Rectangle 72"/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9577" name="Rectangle 73"/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9578" name="Rectangle 74"/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9579" name="Rectangle 75"/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9580" name="Rectangle 76"/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9581" name="Rectangle 77"/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9582" name="Rectangle 78"/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9583" name="Rectangle 79"/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9584" name="Rectangle 80"/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9585" name="Rectangle 81"/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aphicFrame>
          <p:nvGraphicFramePr>
            <p:cNvPr id="149571" name="Object 3"/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2" name="Equation" r:id="rId7" imgW="190335" imgH="215713" progId="Equation.3">
                    <p:embed/>
                  </p:oleObj>
                </mc:Choice>
                <mc:Fallback>
                  <p:oleObj name="Equation" r:id="rId7" imgW="190335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49513" name="Picture 25" descr="obj14__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019039">
            <a:off x="3363251" y="153035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Rectangle 42"/>
          <p:cNvSpPr>
            <a:spLocks noChangeArrowheads="1"/>
          </p:cNvSpPr>
          <p:nvPr/>
        </p:nvSpPr>
        <p:spPr bwMode="auto">
          <a:xfrm rot="-6419039">
            <a:off x="4595946" y="3150395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grpSp>
        <p:nvGrpSpPr>
          <p:cNvPr id="6" name="Group 107"/>
          <p:cNvGrpSpPr>
            <a:grpSpLocks/>
          </p:cNvGrpSpPr>
          <p:nvPr/>
        </p:nvGrpSpPr>
        <p:grpSpPr bwMode="auto">
          <a:xfrm rot="-1019039">
            <a:off x="3723614" y="2078038"/>
            <a:ext cx="1560512" cy="1771650"/>
            <a:chOff x="5087938" y="2849563"/>
            <a:chExt cx="1333500" cy="1511678"/>
          </a:xfrm>
        </p:grpSpPr>
        <p:grpSp>
          <p:nvGrpSpPr>
            <p:cNvPr id="149548" name="Group 35"/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149568" name="Line 36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569" name="Line 37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549" name="Group 101"/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149550" name="Group 26"/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149566" name="Line 27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567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9551" name="Group 29"/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149564" name="Line 30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565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9552" name="Group 32"/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149562" name="Line 33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563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9553" name="Group 38"/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149560" name="Line 39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561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9554" name="Group 43"/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149558" name="Line 44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559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9555" name="Rectangle 88"/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9556" name="Rectangle 89"/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9557" name="Rectangle 90"/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49516" name="Picture 5" descr="obj14__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6" y="1824039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788327" y="2722564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grpSp>
        <p:nvGrpSpPr>
          <p:cNvPr id="15" name="Group 100"/>
          <p:cNvGrpSpPr>
            <a:grpSpLocks/>
          </p:cNvGrpSpPr>
          <p:nvPr/>
        </p:nvGrpSpPr>
        <p:grpSpPr bwMode="auto">
          <a:xfrm>
            <a:off x="966126" y="2016126"/>
            <a:ext cx="1612900" cy="1406525"/>
            <a:chOff x="2051050" y="2600325"/>
            <a:chExt cx="1612552" cy="1406525"/>
          </a:xfrm>
        </p:grpSpPr>
        <p:grpSp>
          <p:nvGrpSpPr>
            <p:cNvPr id="149527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149546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547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528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149544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545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529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149542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543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530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149540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541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531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149538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539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532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149536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537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9533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9534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9535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</a:endParaRPr>
            </a:p>
          </p:txBody>
        </p:sp>
      </p:grpSp>
      <p:graphicFrame>
        <p:nvGraphicFramePr>
          <p:cNvPr id="9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524922"/>
              </p:ext>
            </p:extLst>
          </p:nvPr>
        </p:nvGraphicFramePr>
        <p:xfrm>
          <a:off x="2456790" y="550862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Equation" r:id="rId11" imgW="863225" imgH="215806" progId="Equation.3">
                  <p:embed/>
                </p:oleObj>
              </mc:Choice>
              <mc:Fallback>
                <p:oleObj name="Equation" r:id="rId11" imgW="863225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6790" y="550862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Line 96"/>
          <p:cNvSpPr>
            <a:spLocks noChangeShapeType="1"/>
          </p:cNvSpPr>
          <p:nvPr/>
        </p:nvSpPr>
        <p:spPr bwMode="auto">
          <a:xfrm>
            <a:off x="1223302" y="2954339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Line 46"/>
          <p:cNvSpPr>
            <a:spLocks noChangeShapeType="1"/>
          </p:cNvSpPr>
          <p:nvPr/>
        </p:nvSpPr>
        <p:spPr bwMode="auto">
          <a:xfrm>
            <a:off x="1002639" y="3205164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Line 46"/>
          <p:cNvSpPr>
            <a:spLocks noChangeShapeType="1"/>
          </p:cNvSpPr>
          <p:nvPr/>
        </p:nvSpPr>
        <p:spPr bwMode="auto">
          <a:xfrm>
            <a:off x="4984089" y="368458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100807" y="279878"/>
            <a:ext cx="57748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1. Find a set of distinctive </a:t>
            </a:r>
            <a:r>
              <a:rPr lang="en-US" altLang="en-US" sz="1600" b="1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keypoints</a:t>
            </a:r>
            <a:endParaRPr lang="en-US" altLang="en-US" sz="1600" b="1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None/>
            </a:pPr>
            <a:r>
              <a:rPr lang="en-US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2. Define a region around each </a:t>
            </a:r>
            <a:r>
              <a:rPr lang="en-US" altLang="en-US" sz="1600" b="1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keypoint</a:t>
            </a:r>
            <a:endParaRPr lang="en-US" altLang="en-US" sz="1600" b="1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None/>
            </a:pPr>
            <a:r>
              <a:rPr lang="en-US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3. Compute a local descriptor from the normalized region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4. Match local descriptors</a:t>
            </a:r>
            <a:endParaRPr lang="en-US" dirty="0"/>
          </a:p>
        </p:txBody>
      </p:sp>
      <p:pic>
        <p:nvPicPr>
          <p:cNvPr id="101" name="Picture 4" descr="sift-feat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00143" y="3979844"/>
            <a:ext cx="5775481" cy="2646944"/>
          </a:xfrm>
          <a:prstGeom prst="rect">
            <a:avLst/>
          </a:prstGeom>
        </p:spPr>
      </p:pic>
      <p:sp>
        <p:nvSpPr>
          <p:cNvPr id="102" name="Text Box 5"/>
          <p:cNvSpPr txBox="1">
            <a:spLocks noChangeArrowheads="1"/>
          </p:cNvSpPr>
          <p:nvPr/>
        </p:nvSpPr>
        <p:spPr bwMode="auto">
          <a:xfrm>
            <a:off x="9339668" y="3405943"/>
            <a:ext cx="25359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 b="1">
                <a:solidFill>
                  <a:srgbClr val="000000"/>
                </a:solidFill>
              </a:rPr>
              <a:t>Features Descriptors</a:t>
            </a:r>
          </a:p>
        </p:txBody>
      </p:sp>
    </p:spTree>
    <p:extLst>
      <p:ext uri="{BB962C8B-B14F-4D97-AF65-F5344CB8AC3E}">
        <p14:creationId xmlns:p14="http://schemas.microsoft.com/office/powerpoint/2010/main" val="85742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46" grpId="0" animBg="1"/>
      <p:bldP spid="10" grpId="0" animBg="1"/>
      <p:bldP spid="100" grpId="0" animBg="1"/>
      <p:bldP spid="50" grpId="0" animBg="1"/>
      <p:bldP spid="1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99" y="3183038"/>
            <a:ext cx="4903012" cy="36749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10" y="0"/>
            <a:ext cx="4830501" cy="3622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345" y="2696902"/>
            <a:ext cx="5795331" cy="43347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345" y="-532435"/>
            <a:ext cx="5545035" cy="41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3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3835"/>
            <a:ext cx="12197582" cy="625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3588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0515600" cy="1325563"/>
          </a:xfrm>
        </p:spPr>
        <p:txBody>
          <a:bodyPr/>
          <a:lstStyle/>
          <a:p>
            <a:r>
              <a:rPr lang="en-US" altLang="en-US" smtClean="0"/>
              <a:t>Image Categorization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208838" y="1295400"/>
            <a:ext cx="1600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prstClr val="black"/>
                </a:solidFill>
              </a:rPr>
              <a:t>Training Labels</a:t>
            </a:r>
          </a:p>
        </p:txBody>
      </p:sp>
      <p:grpSp>
        <p:nvGrpSpPr>
          <p:cNvPr id="16388" name="Group 12"/>
          <p:cNvGrpSpPr>
            <a:grpSpLocks/>
          </p:cNvGrpSpPr>
          <p:nvPr/>
        </p:nvGrpSpPr>
        <p:grpSpPr bwMode="auto">
          <a:xfrm>
            <a:off x="1600200" y="1874838"/>
            <a:ext cx="2438400" cy="2849562"/>
            <a:chOff x="228600" y="1417320"/>
            <a:chExt cx="2438400" cy="2849880"/>
          </a:xfrm>
        </p:grpSpPr>
        <p:pic>
          <p:nvPicPr>
            <p:cNvPr id="1640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228850"/>
              <a:ext cx="1324907" cy="881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9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295650"/>
              <a:ext cx="1238250" cy="819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10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62250"/>
              <a:ext cx="1428750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1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2457450"/>
              <a:ext cx="1295400" cy="111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12" name="TextBox 7"/>
            <p:cNvSpPr txBox="1">
              <a:spLocks noChangeArrowheads="1"/>
            </p:cNvSpPr>
            <p:nvPr/>
          </p:nvSpPr>
          <p:spPr bwMode="auto">
            <a:xfrm>
              <a:off x="457200" y="1417320"/>
              <a:ext cx="18288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</a:rPr>
                <a:t>Training Images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7485"/>
              <a:ext cx="2438400" cy="28197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prstClr val="black"/>
                </a:solidFill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7162800" y="2743200"/>
            <a:ext cx="16002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prstClr val="black"/>
                </a:solidFill>
              </a:rPr>
              <a:t>Classifier Training</a:t>
            </a:r>
          </a:p>
        </p:txBody>
      </p:sp>
      <p:sp>
        <p:nvSpPr>
          <p:cNvPr id="16390" name="TextBox 13"/>
          <p:cNvSpPr txBox="1">
            <a:spLocks noChangeArrowheads="1"/>
          </p:cNvSpPr>
          <p:nvPr/>
        </p:nvSpPr>
        <p:spPr bwMode="auto">
          <a:xfrm>
            <a:off x="5156200" y="1295401"/>
            <a:ext cx="1473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Training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24400" y="27432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prstClr val="black"/>
                </a:solidFill>
              </a:rPr>
              <a:t>Image Features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4114800" y="3048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6553200" y="3048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5400000">
            <a:off x="7772400" y="22860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39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324476"/>
            <a:ext cx="14287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ounded Rectangle 18"/>
          <p:cNvSpPr/>
          <p:nvPr/>
        </p:nvSpPr>
        <p:spPr>
          <a:xfrm>
            <a:off x="4267200" y="54102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prstClr val="black"/>
                </a:solidFill>
              </a:rPr>
              <a:t>Image Features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657600" y="5715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6398" name="TextBox 20"/>
          <p:cNvSpPr txBox="1">
            <a:spLocks noChangeArrowheads="1"/>
          </p:cNvSpPr>
          <p:nvPr/>
        </p:nvSpPr>
        <p:spPr bwMode="auto">
          <a:xfrm>
            <a:off x="5334001" y="4648201"/>
            <a:ext cx="1323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Testing</a:t>
            </a:r>
          </a:p>
        </p:txBody>
      </p:sp>
      <p:sp>
        <p:nvSpPr>
          <p:cNvPr id="16399" name="TextBox 21"/>
          <p:cNvSpPr txBox="1">
            <a:spLocks noChangeArrowheads="1"/>
          </p:cNvSpPr>
          <p:nvPr/>
        </p:nvSpPr>
        <p:spPr bwMode="auto">
          <a:xfrm>
            <a:off x="1981200" y="6365876"/>
            <a:ext cx="1689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Test Image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8839200" y="3048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9448800" y="2819400"/>
            <a:ext cx="1143000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prstClr val="black"/>
                </a:solidFill>
              </a:rPr>
              <a:t>Trained Classifier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705600" y="54102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prstClr val="black"/>
                </a:solidFill>
              </a:rPr>
              <a:t>Trained Classifier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6096000" y="5715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8534400" y="5715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9144000" y="5897563"/>
            <a:ext cx="1397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Arial" panose="020B0604020202020204" pitchFamily="34" charset="0"/>
              </a:rPr>
              <a:t>Outdoor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9112250" y="5364163"/>
            <a:ext cx="1555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Prediction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9159875" y="5227638"/>
            <a:ext cx="1447800" cy="1219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6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tapir-corb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5105400"/>
            <a:ext cx="2208213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 descr="camera_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1" y="4997450"/>
            <a:ext cx="1419225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4" descr="boar-corb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5105401"/>
            <a:ext cx="2209800" cy="148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5" descr="grouse-corbi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1" y="5105400"/>
            <a:ext cx="2208213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Text Box 6"/>
          <p:cNvSpPr txBox="1">
            <a:spLocks noChangeArrowheads="1"/>
          </p:cNvSpPr>
          <p:nvPr/>
        </p:nvSpPr>
        <p:spPr bwMode="auto">
          <a:xfrm>
            <a:off x="5029200" y="201613"/>
            <a:ext cx="2185988" cy="622300"/>
          </a:xfrm>
          <a:prstGeom prst="rect">
            <a:avLst/>
          </a:prstGeom>
          <a:noFill/>
          <a:ln w="12700">
            <a:solidFill>
              <a:srgbClr val="FF5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400"/>
              <a:t>OBJECTS</a:t>
            </a:r>
          </a:p>
        </p:txBody>
      </p:sp>
      <p:sp>
        <p:nvSpPr>
          <p:cNvPr id="53255" name="Text Box 7"/>
          <p:cNvSpPr txBox="1">
            <a:spLocks noChangeArrowheads="1"/>
          </p:cNvSpPr>
          <p:nvPr/>
        </p:nvSpPr>
        <p:spPr bwMode="auto">
          <a:xfrm>
            <a:off x="2057401" y="1190625"/>
            <a:ext cx="1647825" cy="501650"/>
          </a:xfrm>
          <a:prstGeom prst="rect">
            <a:avLst/>
          </a:prstGeom>
          <a:noFill/>
          <a:ln w="12700">
            <a:solidFill>
              <a:srgbClr val="FF5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/>
              <a:t>ANIMALS</a:t>
            </a:r>
          </a:p>
        </p:txBody>
      </p:sp>
      <p:sp>
        <p:nvSpPr>
          <p:cNvPr id="53256" name="Text Box 8"/>
          <p:cNvSpPr txBox="1">
            <a:spLocks noChangeArrowheads="1"/>
          </p:cNvSpPr>
          <p:nvPr/>
        </p:nvSpPr>
        <p:spPr bwMode="auto">
          <a:xfrm>
            <a:off x="7239000" y="1166813"/>
            <a:ext cx="1995488" cy="501650"/>
          </a:xfrm>
          <a:prstGeom prst="rect">
            <a:avLst/>
          </a:prstGeom>
          <a:noFill/>
          <a:ln w="12700">
            <a:solidFill>
              <a:srgbClr val="FF5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/>
              <a:t>INANIMATE</a:t>
            </a:r>
          </a:p>
        </p:txBody>
      </p:sp>
      <p:sp>
        <p:nvSpPr>
          <p:cNvPr id="53257" name="Text Box 9"/>
          <p:cNvSpPr txBox="1">
            <a:spLocks noChangeArrowheads="1"/>
          </p:cNvSpPr>
          <p:nvPr/>
        </p:nvSpPr>
        <p:spPr bwMode="auto">
          <a:xfrm>
            <a:off x="4343401" y="1190625"/>
            <a:ext cx="1482725" cy="501650"/>
          </a:xfrm>
          <a:prstGeom prst="rect">
            <a:avLst/>
          </a:prstGeom>
          <a:noFill/>
          <a:ln w="12700">
            <a:solidFill>
              <a:srgbClr val="FF5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/>
              <a:t>PLANTS</a:t>
            </a:r>
          </a:p>
        </p:txBody>
      </p:sp>
      <p:sp>
        <p:nvSpPr>
          <p:cNvPr id="53258" name="Text Box 10"/>
          <p:cNvSpPr txBox="1">
            <a:spLocks noChangeArrowheads="1"/>
          </p:cNvSpPr>
          <p:nvPr/>
        </p:nvSpPr>
        <p:spPr bwMode="auto">
          <a:xfrm>
            <a:off x="8534401" y="2143125"/>
            <a:ext cx="1717675" cy="439738"/>
          </a:xfrm>
          <a:prstGeom prst="rect">
            <a:avLst/>
          </a:prstGeom>
          <a:noFill/>
          <a:ln w="12700">
            <a:solidFill>
              <a:srgbClr val="FF5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200"/>
              <a:t>MAN-MADE</a:t>
            </a:r>
          </a:p>
        </p:txBody>
      </p:sp>
      <p:sp>
        <p:nvSpPr>
          <p:cNvPr id="53259" name="Text Box 11"/>
          <p:cNvSpPr txBox="1">
            <a:spLocks noChangeArrowheads="1"/>
          </p:cNvSpPr>
          <p:nvPr/>
        </p:nvSpPr>
        <p:spPr bwMode="auto">
          <a:xfrm>
            <a:off x="6477000" y="2143125"/>
            <a:ext cx="1500188" cy="439738"/>
          </a:xfrm>
          <a:prstGeom prst="rect">
            <a:avLst/>
          </a:prstGeom>
          <a:noFill/>
          <a:ln w="12700">
            <a:solidFill>
              <a:srgbClr val="FF5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200"/>
              <a:t>NATURAL</a:t>
            </a:r>
          </a:p>
        </p:txBody>
      </p:sp>
      <p:cxnSp>
        <p:nvCxnSpPr>
          <p:cNvPr id="53260" name="AutoShape 12"/>
          <p:cNvCxnSpPr>
            <a:cxnSpLocks noChangeShapeType="1"/>
            <a:stCxn id="53254" idx="2"/>
            <a:endCxn id="53255" idx="0"/>
          </p:cNvCxnSpPr>
          <p:nvPr/>
        </p:nvCxnSpPr>
        <p:spPr bwMode="auto">
          <a:xfrm rot="5400000">
            <a:off x="4318795" y="-613569"/>
            <a:ext cx="366712" cy="3241675"/>
          </a:xfrm>
          <a:prstGeom prst="bentConnector3">
            <a:avLst>
              <a:gd name="adj1" fmla="val 49782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61" name="AutoShape 13"/>
          <p:cNvCxnSpPr>
            <a:cxnSpLocks noChangeShapeType="1"/>
            <a:stCxn id="53254" idx="2"/>
            <a:endCxn id="53257" idx="0"/>
          </p:cNvCxnSpPr>
          <p:nvPr/>
        </p:nvCxnSpPr>
        <p:spPr bwMode="auto">
          <a:xfrm rot="5400000">
            <a:off x="5420520" y="488157"/>
            <a:ext cx="366712" cy="1038225"/>
          </a:xfrm>
          <a:prstGeom prst="bentConnector3">
            <a:avLst>
              <a:gd name="adj1" fmla="val 49782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62" name="AutoShape 14"/>
          <p:cNvCxnSpPr>
            <a:cxnSpLocks noChangeShapeType="1"/>
          </p:cNvCxnSpPr>
          <p:nvPr/>
        </p:nvCxnSpPr>
        <p:spPr bwMode="auto">
          <a:xfrm rot="16200000" flipH="1">
            <a:off x="7098506" y="-132556"/>
            <a:ext cx="312738" cy="2254250"/>
          </a:xfrm>
          <a:prstGeom prst="bentConnector3">
            <a:avLst>
              <a:gd name="adj1" fmla="val 53806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63" name="AutoShape 15"/>
          <p:cNvCxnSpPr>
            <a:cxnSpLocks noChangeShapeType="1"/>
            <a:stCxn id="53256" idx="2"/>
            <a:endCxn id="53259" idx="0"/>
          </p:cNvCxnSpPr>
          <p:nvPr/>
        </p:nvCxnSpPr>
        <p:spPr bwMode="auto">
          <a:xfrm rot="5400000">
            <a:off x="7495382" y="1400969"/>
            <a:ext cx="474662" cy="1009650"/>
          </a:xfrm>
          <a:prstGeom prst="bentConnector3">
            <a:avLst>
              <a:gd name="adj1" fmla="val 4983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64" name="AutoShape 16"/>
          <p:cNvCxnSpPr>
            <a:cxnSpLocks noChangeShapeType="1"/>
            <a:stCxn id="53256" idx="2"/>
            <a:endCxn id="53258" idx="0"/>
          </p:cNvCxnSpPr>
          <p:nvPr/>
        </p:nvCxnSpPr>
        <p:spPr bwMode="auto">
          <a:xfrm rot="16200000" flipH="1">
            <a:off x="8578057" y="1327944"/>
            <a:ext cx="474662" cy="1155700"/>
          </a:xfrm>
          <a:prstGeom prst="bentConnector3">
            <a:avLst>
              <a:gd name="adj1" fmla="val 4983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65" name="AutoShape 17"/>
          <p:cNvCxnSpPr>
            <a:cxnSpLocks noChangeShapeType="1"/>
            <a:stCxn id="53258" idx="2"/>
            <a:endCxn id="53283" idx="0"/>
          </p:cNvCxnSpPr>
          <p:nvPr/>
        </p:nvCxnSpPr>
        <p:spPr bwMode="auto">
          <a:xfrm rot="16200000" flipH="1">
            <a:off x="8741570" y="3234533"/>
            <a:ext cx="1685925" cy="382587"/>
          </a:xfrm>
          <a:prstGeom prst="bentConnector3">
            <a:avLst>
              <a:gd name="adj1" fmla="val 4990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266" name="Text Box 18"/>
          <p:cNvSpPr txBox="1">
            <a:spLocks noChangeArrowheads="1"/>
          </p:cNvSpPr>
          <p:nvPr/>
        </p:nvSpPr>
        <p:spPr bwMode="auto">
          <a:xfrm>
            <a:off x="3048000" y="2308225"/>
            <a:ext cx="2057400" cy="439738"/>
          </a:xfrm>
          <a:prstGeom prst="rect">
            <a:avLst/>
          </a:prstGeom>
          <a:noFill/>
          <a:ln w="12700">
            <a:solidFill>
              <a:srgbClr val="FF5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200"/>
              <a:t>VERTEBRATE</a:t>
            </a:r>
          </a:p>
        </p:txBody>
      </p:sp>
      <p:sp>
        <p:nvSpPr>
          <p:cNvPr id="53267" name="Text Box 19"/>
          <p:cNvSpPr txBox="1">
            <a:spLocks noChangeArrowheads="1"/>
          </p:cNvSpPr>
          <p:nvPr/>
        </p:nvSpPr>
        <p:spPr bwMode="auto">
          <a:xfrm>
            <a:off x="1752601" y="2284413"/>
            <a:ext cx="754063" cy="469900"/>
          </a:xfrm>
          <a:prstGeom prst="rect">
            <a:avLst/>
          </a:prstGeom>
          <a:noFill/>
          <a:ln w="12700">
            <a:solidFill>
              <a:srgbClr val="FF5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 …..</a:t>
            </a:r>
          </a:p>
        </p:txBody>
      </p:sp>
      <p:cxnSp>
        <p:nvCxnSpPr>
          <p:cNvPr id="53268" name="AutoShape 20"/>
          <p:cNvCxnSpPr>
            <a:cxnSpLocks noChangeShapeType="1"/>
            <a:stCxn id="53255" idx="2"/>
            <a:endCxn id="53267" idx="0"/>
          </p:cNvCxnSpPr>
          <p:nvPr/>
        </p:nvCxnSpPr>
        <p:spPr bwMode="auto">
          <a:xfrm rot="5400000">
            <a:off x="2209800" y="1612900"/>
            <a:ext cx="592138" cy="750888"/>
          </a:xfrm>
          <a:prstGeom prst="bentConnector3">
            <a:avLst>
              <a:gd name="adj1" fmla="val 5227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69" name="AutoShape 21"/>
          <p:cNvCxnSpPr>
            <a:cxnSpLocks noChangeShapeType="1"/>
            <a:stCxn id="53255" idx="2"/>
            <a:endCxn id="53266" idx="0"/>
          </p:cNvCxnSpPr>
          <p:nvPr/>
        </p:nvCxnSpPr>
        <p:spPr bwMode="auto">
          <a:xfrm rot="16200000" flipH="1">
            <a:off x="3171032" y="1402557"/>
            <a:ext cx="615950" cy="119538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270" name="Text Box 22"/>
          <p:cNvSpPr txBox="1">
            <a:spLocks noChangeArrowheads="1"/>
          </p:cNvSpPr>
          <p:nvPr/>
        </p:nvSpPr>
        <p:spPr bwMode="auto">
          <a:xfrm>
            <a:off x="2209800" y="3322639"/>
            <a:ext cx="1481138" cy="409575"/>
          </a:xfrm>
          <a:prstGeom prst="rect">
            <a:avLst/>
          </a:prstGeom>
          <a:noFill/>
          <a:ln w="12700">
            <a:solidFill>
              <a:srgbClr val="FF5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/>
              <a:t>MAMMALS</a:t>
            </a:r>
          </a:p>
        </p:txBody>
      </p:sp>
      <p:sp>
        <p:nvSpPr>
          <p:cNvPr id="53271" name="Text Box 23"/>
          <p:cNvSpPr txBox="1">
            <a:spLocks noChangeArrowheads="1"/>
          </p:cNvSpPr>
          <p:nvPr/>
        </p:nvSpPr>
        <p:spPr bwMode="auto">
          <a:xfrm>
            <a:off x="5638801" y="3398839"/>
            <a:ext cx="974725" cy="409575"/>
          </a:xfrm>
          <a:prstGeom prst="rect">
            <a:avLst/>
          </a:prstGeom>
          <a:noFill/>
          <a:ln w="12700">
            <a:solidFill>
              <a:srgbClr val="FF5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/>
              <a:t>BIRDS</a:t>
            </a:r>
          </a:p>
        </p:txBody>
      </p:sp>
      <p:sp>
        <p:nvSpPr>
          <p:cNvPr id="53272" name="Text Box 24"/>
          <p:cNvSpPr txBox="1">
            <a:spLocks noChangeArrowheads="1"/>
          </p:cNvSpPr>
          <p:nvPr/>
        </p:nvSpPr>
        <p:spPr bwMode="auto">
          <a:xfrm>
            <a:off x="7162800" y="4265613"/>
            <a:ext cx="1187450" cy="379412"/>
          </a:xfrm>
          <a:prstGeom prst="rect">
            <a:avLst/>
          </a:prstGeom>
          <a:noFill/>
          <a:ln w="12700">
            <a:solidFill>
              <a:srgbClr val="FF5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GROUSE</a:t>
            </a:r>
          </a:p>
        </p:txBody>
      </p:sp>
      <p:sp>
        <p:nvSpPr>
          <p:cNvPr id="53273" name="Text Box 25"/>
          <p:cNvSpPr txBox="1">
            <a:spLocks noChangeArrowheads="1"/>
          </p:cNvSpPr>
          <p:nvPr/>
        </p:nvSpPr>
        <p:spPr bwMode="auto">
          <a:xfrm>
            <a:off x="4883150" y="4265613"/>
            <a:ext cx="844550" cy="379412"/>
          </a:xfrm>
          <a:prstGeom prst="rect">
            <a:avLst/>
          </a:prstGeom>
          <a:noFill/>
          <a:ln w="12700">
            <a:solidFill>
              <a:srgbClr val="FF5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BOAR</a:t>
            </a:r>
          </a:p>
        </p:txBody>
      </p:sp>
      <p:sp>
        <p:nvSpPr>
          <p:cNvPr id="53274" name="Text Box 26"/>
          <p:cNvSpPr txBox="1">
            <a:spLocks noChangeArrowheads="1"/>
          </p:cNvSpPr>
          <p:nvPr/>
        </p:nvSpPr>
        <p:spPr bwMode="auto">
          <a:xfrm>
            <a:off x="2419350" y="4265613"/>
            <a:ext cx="869950" cy="379412"/>
          </a:xfrm>
          <a:prstGeom prst="rect">
            <a:avLst/>
          </a:prstGeom>
          <a:noFill/>
          <a:ln w="12700">
            <a:solidFill>
              <a:srgbClr val="FF5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TAPIR</a:t>
            </a:r>
          </a:p>
        </p:txBody>
      </p:sp>
      <p:cxnSp>
        <p:nvCxnSpPr>
          <p:cNvPr id="53275" name="AutoShape 27"/>
          <p:cNvCxnSpPr>
            <a:cxnSpLocks noChangeShapeType="1"/>
            <a:stCxn id="53270" idx="2"/>
            <a:endCxn id="53274" idx="0"/>
          </p:cNvCxnSpPr>
          <p:nvPr/>
        </p:nvCxnSpPr>
        <p:spPr bwMode="auto">
          <a:xfrm rot="5400000">
            <a:off x="2636044" y="3950494"/>
            <a:ext cx="533400" cy="9683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76" name="AutoShape 28"/>
          <p:cNvCxnSpPr>
            <a:cxnSpLocks noChangeShapeType="1"/>
            <a:stCxn id="53274" idx="2"/>
          </p:cNvCxnSpPr>
          <p:nvPr/>
        </p:nvCxnSpPr>
        <p:spPr bwMode="auto">
          <a:xfrm rot="16200000" flipH="1">
            <a:off x="2625726" y="4873626"/>
            <a:ext cx="460375" cy="3175"/>
          </a:xfrm>
          <a:prstGeom prst="bentConnector3">
            <a:avLst>
              <a:gd name="adj1" fmla="val 4965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77" name="AutoShape 29"/>
          <p:cNvCxnSpPr>
            <a:cxnSpLocks noChangeShapeType="1"/>
            <a:stCxn id="53270" idx="2"/>
            <a:endCxn id="53273" idx="0"/>
          </p:cNvCxnSpPr>
          <p:nvPr/>
        </p:nvCxnSpPr>
        <p:spPr bwMode="auto">
          <a:xfrm rot="16200000" flipH="1">
            <a:off x="3861594" y="2821782"/>
            <a:ext cx="533400" cy="23542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78" name="AutoShape 30"/>
          <p:cNvCxnSpPr>
            <a:cxnSpLocks noChangeShapeType="1"/>
            <a:stCxn id="53273" idx="2"/>
          </p:cNvCxnSpPr>
          <p:nvPr/>
        </p:nvCxnSpPr>
        <p:spPr bwMode="auto">
          <a:xfrm rot="5400000">
            <a:off x="5070476" y="4870451"/>
            <a:ext cx="460375" cy="9525"/>
          </a:xfrm>
          <a:prstGeom prst="bentConnector3">
            <a:avLst>
              <a:gd name="adj1" fmla="val 4965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79" name="AutoShape 31"/>
          <p:cNvCxnSpPr>
            <a:cxnSpLocks noChangeShapeType="1"/>
            <a:stCxn id="53266" idx="2"/>
            <a:endCxn id="53271" idx="0"/>
          </p:cNvCxnSpPr>
          <p:nvPr/>
        </p:nvCxnSpPr>
        <p:spPr bwMode="auto">
          <a:xfrm rot="16200000" flipH="1">
            <a:off x="4775995" y="2048670"/>
            <a:ext cx="650875" cy="2049463"/>
          </a:xfrm>
          <a:prstGeom prst="bentConnector3">
            <a:avLst>
              <a:gd name="adj1" fmla="val 4975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80" name="AutoShape 32"/>
          <p:cNvCxnSpPr>
            <a:cxnSpLocks noChangeShapeType="1"/>
            <a:stCxn id="53266" idx="2"/>
            <a:endCxn id="53270" idx="0"/>
          </p:cNvCxnSpPr>
          <p:nvPr/>
        </p:nvCxnSpPr>
        <p:spPr bwMode="auto">
          <a:xfrm rot="5400000">
            <a:off x="3226595" y="2472533"/>
            <a:ext cx="574675" cy="1125537"/>
          </a:xfrm>
          <a:prstGeom prst="bentConnector3">
            <a:avLst>
              <a:gd name="adj1" fmla="val 5718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81" name="AutoShape 33"/>
          <p:cNvCxnSpPr>
            <a:cxnSpLocks noChangeShapeType="1"/>
            <a:stCxn id="53271" idx="2"/>
            <a:endCxn id="53272" idx="0"/>
          </p:cNvCxnSpPr>
          <p:nvPr/>
        </p:nvCxnSpPr>
        <p:spPr bwMode="auto">
          <a:xfrm rot="16200000" flipH="1">
            <a:off x="6712744" y="3221832"/>
            <a:ext cx="457200" cy="16303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82" name="AutoShape 34"/>
          <p:cNvCxnSpPr>
            <a:cxnSpLocks noChangeShapeType="1"/>
            <a:stCxn id="53272" idx="2"/>
          </p:cNvCxnSpPr>
          <p:nvPr/>
        </p:nvCxnSpPr>
        <p:spPr bwMode="auto">
          <a:xfrm rot="5400000">
            <a:off x="7515226" y="4864101"/>
            <a:ext cx="460375" cy="22225"/>
          </a:xfrm>
          <a:prstGeom prst="bentConnector3">
            <a:avLst>
              <a:gd name="adj1" fmla="val 4965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283" name="Text Box 35"/>
          <p:cNvSpPr txBox="1">
            <a:spLocks noChangeArrowheads="1"/>
          </p:cNvSpPr>
          <p:nvPr/>
        </p:nvSpPr>
        <p:spPr bwMode="auto">
          <a:xfrm>
            <a:off x="9188450" y="4268788"/>
            <a:ext cx="1174750" cy="379412"/>
          </a:xfrm>
          <a:prstGeom prst="rect">
            <a:avLst/>
          </a:prstGeom>
          <a:noFill/>
          <a:ln w="12700">
            <a:solidFill>
              <a:srgbClr val="FF5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CAMERA</a:t>
            </a:r>
          </a:p>
        </p:txBody>
      </p:sp>
      <p:cxnSp>
        <p:nvCxnSpPr>
          <p:cNvPr id="53284" name="AutoShape 36"/>
          <p:cNvCxnSpPr>
            <a:cxnSpLocks noChangeShapeType="1"/>
            <a:stCxn id="53283" idx="2"/>
          </p:cNvCxnSpPr>
          <p:nvPr/>
        </p:nvCxnSpPr>
        <p:spPr bwMode="auto">
          <a:xfrm rot="16200000" flipH="1">
            <a:off x="9601994" y="4822031"/>
            <a:ext cx="349250" cy="1588"/>
          </a:xfrm>
          <a:prstGeom prst="bentConnector3">
            <a:avLst>
              <a:gd name="adj1" fmla="val 49546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3187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10228" y="1305342"/>
            <a:ext cx="928289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0" i="0" dirty="0" smtClean="0">
                <a:solidFill>
                  <a:srgbClr val="333333"/>
                </a:solidFill>
                <a:effectLst/>
                <a:latin typeface="-apple-system" charset="0"/>
              </a:rPr>
              <a:t>Programming Computer Vision with Python by Jan Erik </a:t>
            </a:r>
            <a:r>
              <a:rPr lang="en-US" b="0" i="0" dirty="0" err="1" smtClean="0">
                <a:solidFill>
                  <a:srgbClr val="333333"/>
                </a:solidFill>
                <a:effectLst/>
                <a:latin typeface="-apple-system" charset="0"/>
              </a:rPr>
              <a:t>Solem</a:t>
            </a:r>
            <a:r>
              <a:rPr lang="en-US" b="0" i="0" dirty="0" smtClean="0">
                <a:solidFill>
                  <a:srgbClr val="333333"/>
                </a:solidFill>
                <a:effectLst/>
                <a:latin typeface="-apple-system" charset="0"/>
              </a:rPr>
              <a:t> </a:t>
            </a:r>
            <a:r>
              <a:rPr lang="en-US" b="0" i="0" u="none" strike="noStrike" dirty="0" smtClean="0">
                <a:solidFill>
                  <a:srgbClr val="4078C0"/>
                </a:solidFill>
                <a:effectLst/>
                <a:latin typeface="-apple-system" charset="0"/>
                <a:hlinkClick r:id="rId2"/>
              </a:rPr>
              <a:t>(PDF)</a:t>
            </a:r>
            <a:endParaRPr lang="en-US" b="0" i="0" dirty="0" smtClean="0">
              <a:solidFill>
                <a:srgbClr val="333333"/>
              </a:solidFill>
              <a:effectLst/>
              <a:latin typeface="-apple-system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b="0" i="0" dirty="0" smtClean="0">
                <a:solidFill>
                  <a:srgbClr val="333333"/>
                </a:solidFill>
                <a:effectLst/>
                <a:latin typeface="-apple-system" charset="0"/>
              </a:rPr>
              <a:t>This is a good place to start working with images. The book and its examples mainly use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0" i="0" dirty="0" smtClean="0">
                <a:solidFill>
                  <a:srgbClr val="333333"/>
                </a:solidFill>
                <a:effectLst/>
                <a:latin typeface="-apple-system" charset="0"/>
              </a:rPr>
              <a:t>Python Imaging Library (PIL) </a:t>
            </a:r>
            <a:r>
              <a:rPr lang="en-US" b="0" i="0" u="none" strike="noStrike" dirty="0" smtClean="0">
                <a:solidFill>
                  <a:srgbClr val="4078C0"/>
                </a:solidFill>
                <a:effectLst/>
                <a:latin typeface="-apple-system" charset="0"/>
                <a:hlinkClick r:id="rId3"/>
              </a:rPr>
              <a:t>www.pythonware.com/products/pil/</a:t>
            </a:r>
            <a:r>
              <a:rPr lang="en-US" b="0" i="0" dirty="0" smtClean="0">
                <a:solidFill>
                  <a:srgbClr val="333333"/>
                </a:solidFill>
                <a:effectLst/>
                <a:latin typeface="-apple-system" charset="0"/>
              </a:rPr>
              <a:t> </a:t>
            </a:r>
            <a:r>
              <a:rPr lang="en-US" b="0" i="0" u="none" strike="noStrike" dirty="0" smtClean="0">
                <a:solidFill>
                  <a:srgbClr val="4078C0"/>
                </a:solidFill>
                <a:effectLst/>
                <a:latin typeface="-apple-system" charset="0"/>
                <a:hlinkClick r:id="rId4"/>
              </a:rPr>
              <a:t>Handbook</a:t>
            </a:r>
            <a:endParaRPr lang="en-US" b="0" i="0" dirty="0" smtClean="0">
              <a:solidFill>
                <a:srgbClr val="333333"/>
              </a:solidFill>
              <a:effectLst/>
              <a:latin typeface="-apple-system" charset="0"/>
            </a:endParaRPr>
          </a:p>
          <a:p>
            <a:pPr marL="1143000" lvl="2" indent="-228600">
              <a:buFont typeface="+mj-lt"/>
              <a:buAutoNum type="arabicPeriod"/>
            </a:pPr>
            <a:r>
              <a:rPr lang="en-US" b="0" i="0" dirty="0" err="1" smtClean="0">
                <a:solidFill>
                  <a:srgbClr val="333333"/>
                </a:solidFill>
                <a:effectLst/>
                <a:latin typeface="-apple-system" charset="0"/>
              </a:rPr>
              <a:t>Numpy</a:t>
            </a:r>
            <a:r>
              <a:rPr lang="en-US" b="0" i="0" dirty="0" smtClean="0">
                <a:solidFill>
                  <a:srgbClr val="333333"/>
                </a:solidFill>
                <a:effectLst/>
                <a:latin typeface="-apple-system" charset="0"/>
              </a:rPr>
              <a:t> </a:t>
            </a:r>
            <a:r>
              <a:rPr lang="en-US" b="0" i="0" u="none" strike="noStrike" dirty="0" smtClean="0">
                <a:solidFill>
                  <a:srgbClr val="4078C0"/>
                </a:solidFill>
                <a:effectLst/>
                <a:latin typeface="-apple-system" charset="0"/>
                <a:hlinkClick r:id="rId5"/>
              </a:rPr>
              <a:t>http://www.numpy.org/</a:t>
            </a:r>
            <a:endParaRPr lang="en-US" b="0" i="0" dirty="0" smtClean="0">
              <a:solidFill>
                <a:srgbClr val="333333"/>
              </a:solidFill>
              <a:effectLst/>
              <a:latin typeface="-apple-system" charset="0"/>
            </a:endParaRPr>
          </a:p>
          <a:p>
            <a:pPr marL="1143000" lvl="2" indent="-228600">
              <a:buFont typeface="+mj-lt"/>
              <a:buAutoNum type="arabicPeriod"/>
            </a:pPr>
            <a:r>
              <a:rPr lang="en-US" b="0" i="0" dirty="0" err="1" smtClean="0">
                <a:solidFill>
                  <a:srgbClr val="333333"/>
                </a:solidFill>
                <a:effectLst/>
                <a:latin typeface="-apple-system" charset="0"/>
              </a:rPr>
              <a:t>scikit</a:t>
            </a:r>
            <a:r>
              <a:rPr lang="en-US" b="0" i="0" dirty="0" smtClean="0">
                <a:solidFill>
                  <a:srgbClr val="333333"/>
                </a:solidFill>
                <a:effectLst/>
                <a:latin typeface="-apple-system" charset="0"/>
              </a:rPr>
              <a:t>-image </a:t>
            </a:r>
            <a:r>
              <a:rPr lang="en-US" b="0" i="0" u="none" strike="noStrike" dirty="0" smtClean="0">
                <a:solidFill>
                  <a:srgbClr val="4078C0"/>
                </a:solidFill>
                <a:effectLst/>
                <a:latin typeface="-apple-system" charset="0"/>
                <a:hlinkClick r:id="rId6"/>
              </a:rPr>
              <a:t>http://scikit-image.org/</a:t>
            </a:r>
            <a:endParaRPr lang="en-US" b="0" i="0" dirty="0" smtClean="0">
              <a:solidFill>
                <a:srgbClr val="333333"/>
              </a:solidFill>
              <a:effectLst/>
              <a:latin typeface="-apple-system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b="0" i="0" dirty="0" smtClean="0">
                <a:solidFill>
                  <a:srgbClr val="333333"/>
                </a:solidFill>
                <a:effectLst/>
                <a:latin typeface="-apple-system" charset="0"/>
              </a:rPr>
              <a:t>Web site </a:t>
            </a:r>
            <a:r>
              <a:rPr lang="en-US" b="0" i="0" u="none" strike="noStrike" dirty="0" smtClean="0">
                <a:solidFill>
                  <a:srgbClr val="4078C0"/>
                </a:solidFill>
                <a:effectLst/>
                <a:latin typeface="-apple-system" charset="0"/>
                <a:hlinkClick r:id="rId7"/>
              </a:rPr>
              <a:t>http://programmingcomputervision.com/</a:t>
            </a:r>
            <a:endParaRPr lang="en-US" b="0" i="0" dirty="0" smtClean="0">
              <a:solidFill>
                <a:srgbClr val="333333"/>
              </a:solidFill>
              <a:effectLst/>
              <a:latin typeface="-apple-system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b="0" i="0" dirty="0" smtClean="0">
                <a:solidFill>
                  <a:srgbClr val="333333"/>
                </a:solidFill>
                <a:effectLst/>
                <a:latin typeface="-apple-system" charset="0"/>
              </a:rPr>
              <a:t>Code repository: </a:t>
            </a:r>
            <a:r>
              <a:rPr lang="en-US" b="0" i="0" u="none" strike="noStrike" dirty="0" smtClean="0">
                <a:solidFill>
                  <a:srgbClr val="4078C0"/>
                </a:solidFill>
                <a:effectLst/>
                <a:latin typeface="-apple-system" charset="0"/>
                <a:hlinkClick r:id="rId8"/>
              </a:rPr>
              <a:t>https://github.com/jesolem/PCV</a:t>
            </a:r>
            <a:endParaRPr lang="en-US" b="0" i="0" u="none" strike="noStrike" dirty="0" smtClean="0">
              <a:solidFill>
                <a:srgbClr val="4078C0"/>
              </a:solidFill>
              <a:effectLst/>
              <a:latin typeface="-apple-system" charset="0"/>
            </a:endParaRPr>
          </a:p>
          <a:p>
            <a:pPr marL="742950" lvl="1" indent="-285750">
              <a:buFont typeface="+mj-lt"/>
              <a:buAutoNum type="arabicPeriod"/>
            </a:pPr>
            <a:endParaRPr lang="en-US" b="0" i="0" dirty="0" smtClean="0">
              <a:solidFill>
                <a:srgbClr val="333333"/>
              </a:solidFill>
              <a:effectLst/>
              <a:latin typeface="-apple-system" charset="0"/>
            </a:endParaRPr>
          </a:p>
          <a:p>
            <a:pPr>
              <a:buFont typeface="+mj-lt"/>
              <a:buAutoNum type="arabicPeriod"/>
            </a:pPr>
            <a:r>
              <a:rPr lang="en-US" b="0" i="0" dirty="0" smtClean="0">
                <a:solidFill>
                  <a:srgbClr val="333333"/>
                </a:solidFill>
                <a:effectLst/>
                <a:latin typeface="-apple-system" charset="0"/>
              </a:rPr>
              <a:t>Computer Vision: Algorithms and Applications by Richard </a:t>
            </a:r>
            <a:r>
              <a:rPr lang="en-US" b="0" i="0" dirty="0" err="1" smtClean="0">
                <a:solidFill>
                  <a:srgbClr val="333333"/>
                </a:solidFill>
                <a:effectLst/>
                <a:latin typeface="-apple-system" charset="0"/>
              </a:rPr>
              <a:t>Szeliski</a:t>
            </a:r>
            <a:r>
              <a:rPr lang="en-US" b="0" i="0" dirty="0" smtClean="0">
                <a:solidFill>
                  <a:srgbClr val="333333"/>
                </a:solidFill>
                <a:effectLst/>
                <a:latin typeface="-apple-system" charset="0"/>
              </a:rPr>
              <a:t> </a:t>
            </a:r>
            <a:r>
              <a:rPr lang="en-US" b="0" i="0" u="none" strike="noStrike" dirty="0" smtClean="0">
                <a:solidFill>
                  <a:srgbClr val="4078C0"/>
                </a:solidFill>
                <a:effectLst/>
                <a:latin typeface="-apple-system" charset="0"/>
                <a:hlinkClick r:id="rId9"/>
              </a:rPr>
              <a:t>(PDF)</a:t>
            </a:r>
            <a:endParaRPr lang="en-US" b="0" i="0" dirty="0" smtClean="0">
              <a:solidFill>
                <a:srgbClr val="333333"/>
              </a:solidFill>
              <a:effectLst/>
              <a:latin typeface="-apple-system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b="0" i="0" dirty="0" smtClean="0">
                <a:solidFill>
                  <a:srgbClr val="333333"/>
                </a:solidFill>
                <a:effectLst/>
                <a:latin typeface="-apple-system" charset="0"/>
              </a:rPr>
              <a:t>Comprehensive textbook on computer vision.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0" i="0" dirty="0" smtClean="0">
                <a:solidFill>
                  <a:srgbClr val="333333"/>
                </a:solidFill>
                <a:effectLst/>
                <a:latin typeface="-apple-system" charset="0"/>
              </a:rPr>
              <a:t>Web site </a:t>
            </a:r>
            <a:r>
              <a:rPr lang="en-US" b="0" i="0" u="none" strike="noStrike" dirty="0" smtClean="0">
                <a:solidFill>
                  <a:srgbClr val="4078C0"/>
                </a:solidFill>
                <a:effectLst/>
                <a:latin typeface="-apple-system" charset="0"/>
                <a:hlinkClick r:id="rId10"/>
              </a:rPr>
              <a:t>http://szeliski.org/Book/</a:t>
            </a:r>
            <a:endParaRPr lang="en-US" b="0" i="0" dirty="0">
              <a:solidFill>
                <a:srgbClr val="333333"/>
              </a:solidFill>
              <a:effectLst/>
              <a:latin typeface="-apple-syste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10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6" descr="IMG_35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 b="17346"/>
          <a:stretch>
            <a:fillRect/>
          </a:stretch>
        </p:blipFill>
        <p:spPr bwMode="auto">
          <a:xfrm>
            <a:off x="3276600" y="685800"/>
            <a:ext cx="577215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1676401" y="1"/>
            <a:ext cx="77771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Scene categorization or classification</a:t>
            </a:r>
          </a:p>
        </p:txBody>
      </p:sp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6400800" y="838200"/>
            <a:ext cx="4191000" cy="996950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b="1">
                <a:solidFill>
                  <a:srgbClr val="FFFF00"/>
                </a:solidFill>
              </a:rPr>
              <a:t> outdoor/indoor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b="1">
                <a:solidFill>
                  <a:srgbClr val="FFFF00"/>
                </a:solidFill>
              </a:rPr>
              <a:t> city/forest/factory/etc.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10600" y="6581776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34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6" descr="IMG_35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 b="17346"/>
          <a:stretch>
            <a:fillRect/>
          </a:stretch>
        </p:blipFill>
        <p:spPr bwMode="auto">
          <a:xfrm>
            <a:off x="3276600" y="685800"/>
            <a:ext cx="577215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Text Box 3"/>
          <p:cNvSpPr txBox="1">
            <a:spLocks noChangeArrowheads="1"/>
          </p:cNvSpPr>
          <p:nvPr/>
        </p:nvSpPr>
        <p:spPr bwMode="auto">
          <a:xfrm>
            <a:off x="1676400" y="1"/>
            <a:ext cx="7931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Image annotation / tagging / attributes</a:t>
            </a:r>
          </a:p>
        </p:txBody>
      </p:sp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6858000" y="990600"/>
            <a:ext cx="2057400" cy="4357688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b="1">
                <a:solidFill>
                  <a:srgbClr val="FFFF00"/>
                </a:solidFill>
              </a:rPr>
              <a:t> street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b="1">
                <a:solidFill>
                  <a:srgbClr val="FFFF00"/>
                </a:solidFill>
              </a:rPr>
              <a:t> people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b="1">
                <a:solidFill>
                  <a:srgbClr val="FFFF00"/>
                </a:solidFill>
              </a:rPr>
              <a:t> building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b="1">
                <a:solidFill>
                  <a:srgbClr val="FFFF00"/>
                </a:solidFill>
              </a:rPr>
              <a:t> mountain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b="1">
                <a:solidFill>
                  <a:srgbClr val="FFFF00"/>
                </a:solidFill>
              </a:rPr>
              <a:t> tourism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b="1">
                <a:solidFill>
                  <a:srgbClr val="FFFF00"/>
                </a:solidFill>
              </a:rPr>
              <a:t> cloudy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b="1">
                <a:solidFill>
                  <a:srgbClr val="FFFF00"/>
                </a:solidFill>
              </a:rPr>
              <a:t> brick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b="1">
                <a:solidFill>
                  <a:srgbClr val="FFFF00"/>
                </a:solidFill>
              </a:rPr>
              <a:t> 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10600" y="6581776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39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4"/>
          <p:cNvSpPr txBox="1">
            <a:spLocks noChangeArrowheads="1"/>
          </p:cNvSpPr>
          <p:nvPr/>
        </p:nvSpPr>
        <p:spPr bwMode="auto">
          <a:xfrm>
            <a:off x="1676400" y="1"/>
            <a:ext cx="35194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Object detection</a:t>
            </a:r>
          </a:p>
        </p:txBody>
      </p:sp>
      <p:pic>
        <p:nvPicPr>
          <p:cNvPr id="57347" name="Picture 7" descr="IMG_35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 b="17346"/>
          <a:stretch>
            <a:fillRect/>
          </a:stretch>
        </p:blipFill>
        <p:spPr bwMode="auto">
          <a:xfrm>
            <a:off x="3276600" y="685800"/>
            <a:ext cx="577215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5715000" y="762001"/>
            <a:ext cx="3276600" cy="436563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b="1">
                <a:solidFill>
                  <a:srgbClr val="FFFF00"/>
                </a:solidFill>
              </a:rPr>
              <a:t> find pedestrians</a:t>
            </a:r>
          </a:p>
        </p:txBody>
      </p:sp>
      <p:sp>
        <p:nvSpPr>
          <p:cNvPr id="7" name="Rectangle 6"/>
          <p:cNvSpPr/>
          <p:nvPr/>
        </p:nvSpPr>
        <p:spPr>
          <a:xfrm>
            <a:off x="4419600" y="5943600"/>
            <a:ext cx="304800" cy="685800"/>
          </a:xfrm>
          <a:prstGeom prst="rect">
            <a:avLst/>
          </a:prstGeom>
          <a:noFill/>
          <a:ln w="508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00600" y="5638800"/>
            <a:ext cx="304800" cy="685800"/>
          </a:xfrm>
          <a:prstGeom prst="rect">
            <a:avLst/>
          </a:prstGeom>
          <a:noFill/>
          <a:ln w="508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14800" y="6019800"/>
            <a:ext cx="304800" cy="685800"/>
          </a:xfrm>
          <a:prstGeom prst="rect">
            <a:avLst/>
          </a:prstGeom>
          <a:noFill/>
          <a:ln w="508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57600" y="5562600"/>
            <a:ext cx="304800" cy="685800"/>
          </a:xfrm>
          <a:prstGeom prst="rect">
            <a:avLst/>
          </a:prstGeom>
          <a:noFill/>
          <a:ln w="508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324600" y="6172200"/>
            <a:ext cx="304800" cy="685800"/>
          </a:xfrm>
          <a:prstGeom prst="rect">
            <a:avLst/>
          </a:prstGeom>
          <a:noFill/>
          <a:ln w="508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29200" y="5638800"/>
            <a:ext cx="304800" cy="685800"/>
          </a:xfrm>
          <a:prstGeom prst="rect">
            <a:avLst/>
          </a:prstGeom>
          <a:noFill/>
          <a:ln w="508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276600" y="6096000"/>
            <a:ext cx="304800" cy="685800"/>
          </a:xfrm>
          <a:prstGeom prst="rect">
            <a:avLst/>
          </a:prstGeom>
          <a:noFill/>
          <a:ln w="508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43600" y="6096000"/>
            <a:ext cx="304800" cy="685800"/>
          </a:xfrm>
          <a:prstGeom prst="rect">
            <a:avLst/>
          </a:prstGeom>
          <a:noFill/>
          <a:ln w="508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553200" y="5715000"/>
            <a:ext cx="304800" cy="685800"/>
          </a:xfrm>
          <a:prstGeom prst="rect">
            <a:avLst/>
          </a:prstGeom>
          <a:noFill/>
          <a:ln w="508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886200" y="5486400"/>
            <a:ext cx="304800" cy="685800"/>
          </a:xfrm>
          <a:prstGeom prst="rect">
            <a:avLst/>
          </a:prstGeom>
          <a:noFill/>
          <a:ln w="508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696200" y="6019800"/>
            <a:ext cx="304800" cy="685800"/>
          </a:xfrm>
          <a:prstGeom prst="rect">
            <a:avLst/>
          </a:prstGeom>
          <a:noFill/>
          <a:ln w="508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077200" y="6172200"/>
            <a:ext cx="304800" cy="685800"/>
          </a:xfrm>
          <a:prstGeom prst="rect">
            <a:avLst/>
          </a:prstGeom>
          <a:noFill/>
          <a:ln w="508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352800" y="5181600"/>
            <a:ext cx="304800" cy="685800"/>
          </a:xfrm>
          <a:prstGeom prst="rect">
            <a:avLst/>
          </a:prstGeom>
          <a:noFill/>
          <a:ln w="508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19800" y="5334000"/>
            <a:ext cx="304800" cy="685800"/>
          </a:xfrm>
          <a:prstGeom prst="rect">
            <a:avLst/>
          </a:prstGeom>
          <a:noFill/>
          <a:ln w="508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610600" y="6581776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65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5" descr="IMG_35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 b="17346"/>
          <a:stretch>
            <a:fillRect/>
          </a:stretch>
        </p:blipFill>
        <p:spPr bwMode="auto">
          <a:xfrm>
            <a:off x="3276600" y="685800"/>
            <a:ext cx="577215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Text Box 3"/>
          <p:cNvSpPr txBox="1">
            <a:spLocks noChangeArrowheads="1"/>
          </p:cNvSpPr>
          <p:nvPr/>
        </p:nvSpPr>
        <p:spPr bwMode="auto">
          <a:xfrm>
            <a:off x="1524000" y="15876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Image parsing / semantic segmentation</a:t>
            </a:r>
          </a:p>
        </p:txBody>
      </p:sp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6858000" y="1219201"/>
            <a:ext cx="1981200" cy="519113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b="1">
                <a:solidFill>
                  <a:srgbClr val="FFFF00"/>
                </a:solidFill>
              </a:rPr>
              <a:t>mountain</a:t>
            </a: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6477000" y="3276601"/>
            <a:ext cx="1828800" cy="519113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b="1">
                <a:solidFill>
                  <a:srgbClr val="FFFF00"/>
                </a:solidFill>
              </a:rPr>
              <a:t>building</a:t>
            </a:r>
          </a:p>
        </p:txBody>
      </p:sp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3352800" y="2757488"/>
            <a:ext cx="1143000" cy="519112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b="1">
                <a:solidFill>
                  <a:srgbClr val="FFFF00"/>
                </a:solidFill>
              </a:rPr>
              <a:t>tree</a:t>
            </a:r>
          </a:p>
        </p:txBody>
      </p:sp>
      <p:sp>
        <p:nvSpPr>
          <p:cNvPr id="58375" name="Text Box 8"/>
          <p:cNvSpPr txBox="1">
            <a:spLocks noChangeArrowheads="1"/>
          </p:cNvSpPr>
          <p:nvPr/>
        </p:nvSpPr>
        <p:spPr bwMode="auto">
          <a:xfrm>
            <a:off x="3810000" y="3733801"/>
            <a:ext cx="1447800" cy="519113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b="1">
                <a:solidFill>
                  <a:srgbClr val="FFFF00"/>
                </a:solidFill>
              </a:rPr>
              <a:t>banner</a:t>
            </a:r>
          </a:p>
        </p:txBody>
      </p:sp>
      <p:sp>
        <p:nvSpPr>
          <p:cNvPr id="58376" name="Text Box 9"/>
          <p:cNvSpPr txBox="1">
            <a:spLocks noChangeArrowheads="1"/>
          </p:cNvSpPr>
          <p:nvPr/>
        </p:nvSpPr>
        <p:spPr bwMode="auto">
          <a:xfrm>
            <a:off x="7162800" y="5638801"/>
            <a:ext cx="1524000" cy="519113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b="1">
                <a:solidFill>
                  <a:srgbClr val="FFFF00"/>
                </a:solidFill>
              </a:rPr>
              <a:t>market</a:t>
            </a:r>
          </a:p>
        </p:txBody>
      </p:sp>
      <p:sp>
        <p:nvSpPr>
          <p:cNvPr id="58377" name="Text Box 10"/>
          <p:cNvSpPr txBox="1">
            <a:spLocks noChangeArrowheads="1"/>
          </p:cNvSpPr>
          <p:nvPr/>
        </p:nvSpPr>
        <p:spPr bwMode="auto">
          <a:xfrm>
            <a:off x="4267200" y="6096001"/>
            <a:ext cx="1905000" cy="519113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b="1">
                <a:solidFill>
                  <a:srgbClr val="FFFF00"/>
                </a:solidFill>
              </a:rPr>
              <a:t>people</a:t>
            </a:r>
          </a:p>
        </p:txBody>
      </p:sp>
      <p:sp>
        <p:nvSpPr>
          <p:cNvPr id="58378" name="Text Box 13"/>
          <p:cNvSpPr txBox="1">
            <a:spLocks noChangeArrowheads="1"/>
          </p:cNvSpPr>
          <p:nvPr/>
        </p:nvSpPr>
        <p:spPr bwMode="auto">
          <a:xfrm>
            <a:off x="6172200" y="4648201"/>
            <a:ext cx="2133600" cy="519113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b="1">
                <a:solidFill>
                  <a:srgbClr val="FFFF00"/>
                </a:solidFill>
              </a:rPr>
              <a:t>street lamp</a:t>
            </a:r>
          </a:p>
        </p:txBody>
      </p:sp>
      <p:sp>
        <p:nvSpPr>
          <p:cNvPr id="58379" name="Text Box 4"/>
          <p:cNvSpPr txBox="1">
            <a:spLocks noChangeArrowheads="1"/>
          </p:cNvSpPr>
          <p:nvPr/>
        </p:nvSpPr>
        <p:spPr bwMode="auto">
          <a:xfrm>
            <a:off x="3429000" y="685801"/>
            <a:ext cx="1981200" cy="519113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b="1">
                <a:solidFill>
                  <a:srgbClr val="FFFF00"/>
                </a:solidFill>
              </a:rPr>
              <a:t>sky</a:t>
            </a:r>
          </a:p>
        </p:txBody>
      </p:sp>
      <p:sp>
        <p:nvSpPr>
          <p:cNvPr id="58380" name="Text Box 5"/>
          <p:cNvSpPr txBox="1">
            <a:spLocks noChangeArrowheads="1"/>
          </p:cNvSpPr>
          <p:nvPr/>
        </p:nvSpPr>
        <p:spPr bwMode="auto">
          <a:xfrm>
            <a:off x="4495800" y="1981201"/>
            <a:ext cx="1828800" cy="519113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b="1">
                <a:solidFill>
                  <a:srgbClr val="FFFF00"/>
                </a:solidFill>
              </a:rPr>
              <a:t>building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10600" y="6581776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99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5" descr="IMG_35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 b="17346"/>
          <a:stretch>
            <a:fillRect/>
          </a:stretch>
        </p:blipFill>
        <p:spPr bwMode="auto">
          <a:xfrm>
            <a:off x="3276600" y="685800"/>
            <a:ext cx="577215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1676400" y="1"/>
            <a:ext cx="4800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Scene understanding?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10600" y="6581776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364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sz="4000" dirty="0"/>
              <a:t>Recognition as an alignment problem:</a:t>
            </a:r>
            <a:br>
              <a:rPr lang="en-US" sz="4000" dirty="0"/>
            </a:br>
            <a:r>
              <a:rPr lang="en-US" sz="4000" dirty="0"/>
              <a:t>Block world</a:t>
            </a:r>
          </a:p>
        </p:txBody>
      </p:sp>
      <p:sp>
        <p:nvSpPr>
          <p:cNvPr id="66563" name="Rectangle 5"/>
          <p:cNvSpPr>
            <a:spLocks noChangeArrowheads="1"/>
          </p:cNvSpPr>
          <p:nvPr/>
        </p:nvSpPr>
        <p:spPr bwMode="auto">
          <a:xfrm>
            <a:off x="1981200" y="6400800"/>
            <a:ext cx="8458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J. Mundy, </a:t>
            </a:r>
            <a:r>
              <a:rPr lang="en-US" altLang="en-US" sz="1800">
                <a:latin typeface="Calibri" panose="020F0502020204030204" pitchFamily="34" charset="0"/>
                <a:hlinkClick r:id="rId3"/>
              </a:rPr>
              <a:t>Object Recognition in the Geometric Era: a Retrospective</a:t>
            </a:r>
            <a:r>
              <a:rPr lang="en-US" altLang="en-US" sz="1800">
                <a:latin typeface="Calibri" panose="020F0502020204030204" pitchFamily="34" charset="0"/>
              </a:rPr>
              <a:t>, 2006</a:t>
            </a:r>
          </a:p>
        </p:txBody>
      </p:sp>
      <p:pic>
        <p:nvPicPr>
          <p:cNvPr id="6656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238" y="1371600"/>
            <a:ext cx="5110162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5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864" y="5029200"/>
            <a:ext cx="6840537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6" name="Rectangle 4"/>
          <p:cNvSpPr>
            <a:spLocks noChangeArrowheads="1"/>
          </p:cNvSpPr>
          <p:nvPr/>
        </p:nvSpPr>
        <p:spPr bwMode="auto">
          <a:xfrm>
            <a:off x="7924800" y="1995489"/>
            <a:ext cx="2514600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L. G. Roberts, </a:t>
            </a:r>
            <a:r>
              <a:rPr lang="en-US" altLang="en-US" sz="1800" i="1">
                <a:solidFill>
                  <a:srgbClr val="000000"/>
                </a:solidFill>
                <a:latin typeface="Calibri" panose="020F0502020204030204" pitchFamily="34" charset="0"/>
                <a:hlinkClick r:id="rId6"/>
              </a:rPr>
              <a:t>Machine Perception of Three Dimensional Solids</a:t>
            </a:r>
            <a:r>
              <a:rPr lang="en-US" altLang="en-US" sz="1800" i="1">
                <a:solidFill>
                  <a:srgbClr val="000000"/>
                </a:solidFill>
                <a:latin typeface="Calibri" panose="020F0502020204030204" pitchFamily="34" charset="0"/>
              </a:rPr>
              <a:t>,</a:t>
            </a: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 Ph.D. thesis, MIT Department of Electrical Engineering, 1963.</a:t>
            </a: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 rot="16200000">
            <a:off x="-1145894" y="2839134"/>
            <a:ext cx="3825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 smtClean="0"/>
              <a:t>1960s – early 1990s: the geometric era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74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2" name="Text Box 2"/>
          <p:cNvSpPr txBox="1">
            <a:spLocks noChangeArrowheads="1"/>
          </p:cNvSpPr>
          <p:nvPr/>
        </p:nvSpPr>
        <p:spPr bwMode="auto">
          <a:xfrm>
            <a:off x="1660526" y="5845175"/>
            <a:ext cx="80168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tx2"/>
                </a:solidFill>
                <a:latin typeface="Times New Roman" panose="02020603050405020304" pitchFamily="18" charset="0"/>
              </a:rPr>
              <a:t>General 3D objects do not admit monocular viewpoint </a:t>
            </a:r>
            <a:br>
              <a:rPr lang="en-US" altLang="en-US">
                <a:solidFill>
                  <a:schemeClr val="tx2"/>
                </a:solidFill>
                <a:latin typeface="Times New Roman" panose="02020603050405020304" pitchFamily="18" charset="0"/>
              </a:rPr>
            </a:br>
            <a:r>
              <a:rPr lang="en-US" altLang="en-US">
                <a:solidFill>
                  <a:schemeClr val="tx2"/>
                </a:solidFill>
                <a:latin typeface="Times New Roman" panose="02020603050405020304" pitchFamily="18" charset="0"/>
              </a:rPr>
              <a:t>invariants  (Burns et al., 1993) 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685926" y="3124201"/>
            <a:ext cx="8740775" cy="2574925"/>
            <a:chOff x="102" y="2122"/>
            <a:chExt cx="5506" cy="1622"/>
          </a:xfrm>
        </p:grpSpPr>
        <p:pic>
          <p:nvPicPr>
            <p:cNvPr id="69654" name="Picture 4" descr="invarsyste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83" t="53334" r="25821" b="1427"/>
            <a:stretch>
              <a:fillRect/>
            </a:stretch>
          </p:blipFill>
          <p:spPr bwMode="auto">
            <a:xfrm>
              <a:off x="3824" y="2459"/>
              <a:ext cx="1784" cy="1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55" name="Text Box 5"/>
            <p:cNvSpPr txBox="1">
              <a:spLocks noChangeArrowheads="1"/>
            </p:cNvSpPr>
            <p:nvPr/>
          </p:nvSpPr>
          <p:spPr bwMode="auto">
            <a:xfrm>
              <a:off x="102" y="2122"/>
              <a:ext cx="409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>
                  <a:latin typeface="Times New Roman" panose="02020603050405020304" pitchFamily="18" charset="0"/>
                </a:rPr>
                <a:t>Projective invariants (Rothwell et al., 1992):</a:t>
              </a:r>
            </a:p>
          </p:txBody>
        </p:sp>
        <p:pic>
          <p:nvPicPr>
            <p:cNvPr id="69656" name="Picture 6" descr="invarsyste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8" r="438" b="54189"/>
            <a:stretch>
              <a:fillRect/>
            </a:stretch>
          </p:blipFill>
          <p:spPr bwMode="auto">
            <a:xfrm>
              <a:off x="148" y="2459"/>
              <a:ext cx="3648" cy="1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57" name="Line 7"/>
            <p:cNvSpPr>
              <a:spLocks noChangeShapeType="1"/>
            </p:cNvSpPr>
            <p:nvPr/>
          </p:nvSpPr>
          <p:spPr bwMode="auto">
            <a:xfrm flipH="1">
              <a:off x="4180" y="2584"/>
              <a:ext cx="72" cy="504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69658" name="Line 8"/>
            <p:cNvSpPr>
              <a:spLocks noChangeShapeType="1"/>
            </p:cNvSpPr>
            <p:nvPr/>
          </p:nvSpPr>
          <p:spPr bwMode="auto">
            <a:xfrm flipV="1">
              <a:off x="4180" y="3068"/>
              <a:ext cx="196" cy="24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69659" name="Line 9"/>
            <p:cNvSpPr>
              <a:spLocks noChangeShapeType="1"/>
            </p:cNvSpPr>
            <p:nvPr/>
          </p:nvSpPr>
          <p:spPr bwMode="auto">
            <a:xfrm flipV="1">
              <a:off x="4380" y="2956"/>
              <a:ext cx="4" cy="11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69660" name="Line 10"/>
            <p:cNvSpPr>
              <a:spLocks noChangeShapeType="1"/>
            </p:cNvSpPr>
            <p:nvPr/>
          </p:nvSpPr>
          <p:spPr bwMode="auto">
            <a:xfrm flipV="1">
              <a:off x="4384" y="2932"/>
              <a:ext cx="296" cy="24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69661" name="Line 11"/>
            <p:cNvSpPr>
              <a:spLocks noChangeShapeType="1"/>
            </p:cNvSpPr>
            <p:nvPr/>
          </p:nvSpPr>
          <p:spPr bwMode="auto">
            <a:xfrm flipV="1">
              <a:off x="4248" y="2568"/>
              <a:ext cx="176" cy="2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69662" name="Line 12"/>
            <p:cNvSpPr>
              <a:spLocks noChangeShapeType="1"/>
            </p:cNvSpPr>
            <p:nvPr/>
          </p:nvSpPr>
          <p:spPr bwMode="auto">
            <a:xfrm flipH="1">
              <a:off x="4396" y="2564"/>
              <a:ext cx="28" cy="244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69663" name="Line 13"/>
            <p:cNvSpPr>
              <a:spLocks noChangeShapeType="1"/>
            </p:cNvSpPr>
            <p:nvPr/>
          </p:nvSpPr>
          <p:spPr bwMode="auto">
            <a:xfrm flipV="1">
              <a:off x="4392" y="2780"/>
              <a:ext cx="292" cy="2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69664" name="Line 14"/>
            <p:cNvSpPr>
              <a:spLocks noChangeShapeType="1"/>
            </p:cNvSpPr>
            <p:nvPr/>
          </p:nvSpPr>
          <p:spPr bwMode="auto">
            <a:xfrm flipH="1">
              <a:off x="4672" y="2784"/>
              <a:ext cx="12" cy="14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69665" name="AutoShape 15"/>
            <p:cNvSpPr>
              <a:spLocks noChangeArrowheads="1"/>
            </p:cNvSpPr>
            <p:nvPr/>
          </p:nvSpPr>
          <p:spPr bwMode="auto">
            <a:xfrm>
              <a:off x="4248" y="2651"/>
              <a:ext cx="116" cy="370"/>
            </a:xfrm>
            <a:prstGeom prst="parallelogram">
              <a:avLst>
                <a:gd name="adj" fmla="val 25000"/>
              </a:avLst>
            </a:prstGeom>
            <a:noFill/>
            <a:ln w="28575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69666" name="Line 16"/>
            <p:cNvSpPr>
              <a:spLocks noChangeShapeType="1"/>
            </p:cNvSpPr>
            <p:nvPr/>
          </p:nvSpPr>
          <p:spPr bwMode="auto">
            <a:xfrm flipV="1">
              <a:off x="4100" y="3220"/>
              <a:ext cx="944" cy="31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69667" name="Line 17"/>
            <p:cNvSpPr>
              <a:spLocks noChangeShapeType="1"/>
            </p:cNvSpPr>
            <p:nvPr/>
          </p:nvSpPr>
          <p:spPr bwMode="auto">
            <a:xfrm flipV="1">
              <a:off x="4156" y="3356"/>
              <a:ext cx="944" cy="31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69668" name="Freeform 18"/>
            <p:cNvSpPr>
              <a:spLocks/>
            </p:cNvSpPr>
            <p:nvPr/>
          </p:nvSpPr>
          <p:spPr bwMode="auto">
            <a:xfrm>
              <a:off x="5052" y="3097"/>
              <a:ext cx="116" cy="233"/>
            </a:xfrm>
            <a:custGeom>
              <a:avLst/>
              <a:gdLst>
                <a:gd name="T0" fmla="*/ 0 w 377"/>
                <a:gd name="T1" fmla="*/ 119 h 288"/>
                <a:gd name="T2" fmla="*/ 80 w 377"/>
                <a:gd name="T3" fmla="*/ 23 h 288"/>
                <a:gd name="T4" fmla="*/ 176 w 377"/>
                <a:gd name="T5" fmla="*/ 3 h 288"/>
                <a:gd name="T6" fmla="*/ 308 w 377"/>
                <a:gd name="T7" fmla="*/ 23 h 288"/>
                <a:gd name="T8" fmla="*/ 376 w 377"/>
                <a:gd name="T9" fmla="*/ 139 h 288"/>
                <a:gd name="T10" fmla="*/ 300 w 377"/>
                <a:gd name="T11" fmla="*/ 255 h 288"/>
                <a:gd name="T12" fmla="*/ 164 w 377"/>
                <a:gd name="T13" fmla="*/ 287 h 288"/>
                <a:gd name="T14" fmla="*/ 44 w 377"/>
                <a:gd name="T15" fmla="*/ 259 h 28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77"/>
                <a:gd name="T25" fmla="*/ 0 h 288"/>
                <a:gd name="T26" fmla="*/ 377 w 377"/>
                <a:gd name="T27" fmla="*/ 288 h 28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77" h="288">
                  <a:moveTo>
                    <a:pt x="0" y="119"/>
                  </a:moveTo>
                  <a:cubicBezTo>
                    <a:pt x="25" y="80"/>
                    <a:pt x="51" y="42"/>
                    <a:pt x="80" y="23"/>
                  </a:cubicBezTo>
                  <a:cubicBezTo>
                    <a:pt x="109" y="4"/>
                    <a:pt x="138" y="3"/>
                    <a:pt x="176" y="3"/>
                  </a:cubicBezTo>
                  <a:cubicBezTo>
                    <a:pt x="214" y="3"/>
                    <a:pt x="275" y="0"/>
                    <a:pt x="308" y="23"/>
                  </a:cubicBezTo>
                  <a:cubicBezTo>
                    <a:pt x="341" y="46"/>
                    <a:pt x="377" y="100"/>
                    <a:pt x="376" y="139"/>
                  </a:cubicBezTo>
                  <a:cubicBezTo>
                    <a:pt x="375" y="178"/>
                    <a:pt x="335" y="230"/>
                    <a:pt x="300" y="255"/>
                  </a:cubicBezTo>
                  <a:cubicBezTo>
                    <a:pt x="265" y="280"/>
                    <a:pt x="207" y="286"/>
                    <a:pt x="164" y="287"/>
                  </a:cubicBezTo>
                  <a:cubicBezTo>
                    <a:pt x="121" y="288"/>
                    <a:pt x="82" y="273"/>
                    <a:pt x="44" y="259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69669" name="AutoShape 19"/>
            <p:cNvSpPr>
              <a:spLocks noChangeArrowheads="1"/>
            </p:cNvSpPr>
            <p:nvPr/>
          </p:nvSpPr>
          <p:spPr bwMode="auto">
            <a:xfrm rot="20435577">
              <a:off x="5127" y="3026"/>
              <a:ext cx="210" cy="419"/>
            </a:xfrm>
            <a:prstGeom prst="hexagon">
              <a:avLst>
                <a:gd name="adj" fmla="val 36538"/>
                <a:gd name="vf" fmla="val 115470"/>
              </a:avLst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69636" name="Text Box 69"/>
          <p:cNvSpPr txBox="1">
            <a:spLocks noChangeArrowheads="1"/>
          </p:cNvSpPr>
          <p:nvPr/>
        </p:nvSpPr>
        <p:spPr bwMode="auto">
          <a:xfrm>
            <a:off x="1660526" y="303214"/>
            <a:ext cx="5730875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invariant to similarity transformations computed from four points</a:t>
            </a:r>
          </a:p>
        </p:txBody>
      </p:sp>
      <p:sp>
        <p:nvSpPr>
          <p:cNvPr id="69637" name="Rectangle 78"/>
          <p:cNvSpPr>
            <a:spLocks noChangeArrowheads="1"/>
          </p:cNvSpPr>
          <p:nvPr/>
        </p:nvSpPr>
        <p:spPr bwMode="auto">
          <a:xfrm>
            <a:off x="7620000" y="304800"/>
            <a:ext cx="2819400" cy="2667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9638" name="Oval 79"/>
          <p:cNvSpPr>
            <a:spLocks noChangeArrowheads="1"/>
          </p:cNvSpPr>
          <p:nvPr/>
        </p:nvSpPr>
        <p:spPr bwMode="auto">
          <a:xfrm>
            <a:off x="9393239" y="704850"/>
            <a:ext cx="217487" cy="21748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9639" name="Oval 80"/>
          <p:cNvSpPr>
            <a:spLocks noChangeArrowheads="1"/>
          </p:cNvSpPr>
          <p:nvPr/>
        </p:nvSpPr>
        <p:spPr bwMode="auto">
          <a:xfrm>
            <a:off x="8458200" y="1712914"/>
            <a:ext cx="217488" cy="21748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9640" name="Oval 81"/>
          <p:cNvSpPr>
            <a:spLocks noChangeArrowheads="1"/>
          </p:cNvSpPr>
          <p:nvPr/>
        </p:nvSpPr>
        <p:spPr bwMode="auto">
          <a:xfrm>
            <a:off x="8385175" y="2289175"/>
            <a:ext cx="217488" cy="21748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9641" name="Oval 82"/>
          <p:cNvSpPr>
            <a:spLocks noChangeArrowheads="1"/>
          </p:cNvSpPr>
          <p:nvPr/>
        </p:nvSpPr>
        <p:spPr bwMode="auto">
          <a:xfrm>
            <a:off x="9105900" y="1928814"/>
            <a:ext cx="217488" cy="21748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9642" name="Rectangle 83"/>
          <p:cNvSpPr>
            <a:spLocks noChangeArrowheads="1"/>
          </p:cNvSpPr>
          <p:nvPr/>
        </p:nvSpPr>
        <p:spPr bwMode="auto">
          <a:xfrm rot="-703003">
            <a:off x="8296276" y="906464"/>
            <a:ext cx="1368425" cy="1368425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9643" name="Text Box 84"/>
          <p:cNvSpPr txBox="1">
            <a:spLocks noChangeArrowheads="1"/>
          </p:cNvSpPr>
          <p:nvPr/>
        </p:nvSpPr>
        <p:spPr bwMode="auto">
          <a:xfrm>
            <a:off x="8153401" y="23622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FF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69644" name="Text Box 85"/>
          <p:cNvSpPr txBox="1">
            <a:spLocks noChangeArrowheads="1"/>
          </p:cNvSpPr>
          <p:nvPr/>
        </p:nvSpPr>
        <p:spPr bwMode="auto">
          <a:xfrm>
            <a:off x="9593263" y="56197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FF00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69645" name="Text Box 86"/>
          <p:cNvSpPr txBox="1">
            <a:spLocks noChangeArrowheads="1"/>
          </p:cNvSpPr>
          <p:nvPr/>
        </p:nvSpPr>
        <p:spPr bwMode="auto">
          <a:xfrm>
            <a:off x="8224838" y="135413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FF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69646" name="Text Box 87"/>
          <p:cNvSpPr txBox="1">
            <a:spLocks noChangeArrowheads="1"/>
          </p:cNvSpPr>
          <p:nvPr/>
        </p:nvSpPr>
        <p:spPr bwMode="auto">
          <a:xfrm>
            <a:off x="9259888" y="1714500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FF00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69647" name="Line 88"/>
          <p:cNvSpPr>
            <a:spLocks noChangeShapeType="1"/>
          </p:cNvSpPr>
          <p:nvPr/>
        </p:nvSpPr>
        <p:spPr bwMode="auto">
          <a:xfrm flipV="1">
            <a:off x="8488364" y="2051051"/>
            <a:ext cx="1646237" cy="334963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8" name="Line 89"/>
          <p:cNvSpPr>
            <a:spLocks noChangeShapeType="1"/>
          </p:cNvSpPr>
          <p:nvPr/>
        </p:nvSpPr>
        <p:spPr bwMode="auto">
          <a:xfrm rot="16200000" flipV="1">
            <a:off x="7427914" y="1370014"/>
            <a:ext cx="1692275" cy="358775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9649" name="Group 90"/>
          <p:cNvGrpSpPr>
            <a:grpSpLocks/>
          </p:cNvGrpSpPr>
          <p:nvPr/>
        </p:nvGrpSpPr>
        <p:grpSpPr bwMode="auto">
          <a:xfrm>
            <a:off x="8331201" y="1817688"/>
            <a:ext cx="912813" cy="544512"/>
            <a:chOff x="4217" y="2089"/>
            <a:chExt cx="575" cy="343"/>
          </a:xfrm>
        </p:grpSpPr>
        <p:sp>
          <p:nvSpPr>
            <p:cNvPr id="69650" name="Line 91"/>
            <p:cNvSpPr>
              <a:spLocks noChangeShapeType="1"/>
            </p:cNvSpPr>
            <p:nvPr/>
          </p:nvSpPr>
          <p:spPr bwMode="auto">
            <a:xfrm flipV="1">
              <a:off x="4217" y="2094"/>
              <a:ext cx="147" cy="33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51" name="Line 92"/>
            <p:cNvSpPr>
              <a:spLocks noChangeShapeType="1"/>
            </p:cNvSpPr>
            <p:nvPr/>
          </p:nvSpPr>
          <p:spPr bwMode="auto">
            <a:xfrm flipV="1">
              <a:off x="4257" y="2230"/>
              <a:ext cx="514" cy="107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52" name="Line 93"/>
            <p:cNvSpPr>
              <a:spLocks noChangeShapeType="1"/>
            </p:cNvSpPr>
            <p:nvPr/>
          </p:nvSpPr>
          <p:spPr bwMode="auto">
            <a:xfrm flipH="1" flipV="1">
              <a:off x="4354" y="2089"/>
              <a:ext cx="72" cy="343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53" name="Line 94"/>
            <p:cNvSpPr>
              <a:spLocks noChangeShapeType="1"/>
            </p:cNvSpPr>
            <p:nvPr/>
          </p:nvSpPr>
          <p:spPr bwMode="auto">
            <a:xfrm rot="16200000" flipV="1">
              <a:off x="4717" y="2278"/>
              <a:ext cx="130" cy="21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70824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976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58" name="Group 2"/>
          <p:cNvGrpSpPr>
            <a:grpSpLocks/>
          </p:cNvGrpSpPr>
          <p:nvPr/>
        </p:nvGrpSpPr>
        <p:grpSpPr bwMode="auto">
          <a:xfrm>
            <a:off x="1992314" y="1582739"/>
            <a:ext cx="4071937" cy="3921125"/>
            <a:chOff x="2966" y="967"/>
            <a:chExt cx="1512" cy="1592"/>
          </a:xfrm>
        </p:grpSpPr>
        <p:sp>
          <p:nvSpPr>
            <p:cNvPr id="70670" name="Rectangle 3"/>
            <p:cNvSpPr>
              <a:spLocks noChangeArrowheads="1"/>
            </p:cNvSpPr>
            <p:nvPr/>
          </p:nvSpPr>
          <p:spPr bwMode="auto">
            <a:xfrm>
              <a:off x="2966" y="967"/>
              <a:ext cx="1512" cy="1592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70671" name="Rectangle 4"/>
            <p:cNvSpPr>
              <a:spLocks noChangeArrowheads="1"/>
            </p:cNvSpPr>
            <p:nvPr/>
          </p:nvSpPr>
          <p:spPr bwMode="auto">
            <a:xfrm>
              <a:off x="2966" y="967"/>
              <a:ext cx="1512" cy="15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pic>
          <p:nvPicPr>
            <p:cNvPr id="70672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" y="2044"/>
              <a:ext cx="1512" cy="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673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" y="1530"/>
              <a:ext cx="1512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674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" y="1015"/>
              <a:ext cx="1512" cy="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675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" y="967"/>
              <a:ext cx="151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0659" name="Group 9"/>
          <p:cNvGrpSpPr>
            <a:grpSpLocks/>
          </p:cNvGrpSpPr>
          <p:nvPr/>
        </p:nvGrpSpPr>
        <p:grpSpPr bwMode="auto">
          <a:xfrm>
            <a:off x="6265864" y="1570039"/>
            <a:ext cx="3983037" cy="3933825"/>
            <a:chOff x="2080" y="1372"/>
            <a:chExt cx="1600" cy="1576"/>
          </a:xfrm>
        </p:grpSpPr>
        <p:sp>
          <p:nvSpPr>
            <p:cNvPr id="70664" name="Rectangle 10"/>
            <p:cNvSpPr>
              <a:spLocks noChangeArrowheads="1"/>
            </p:cNvSpPr>
            <p:nvPr/>
          </p:nvSpPr>
          <p:spPr bwMode="auto">
            <a:xfrm>
              <a:off x="2080" y="1372"/>
              <a:ext cx="1600" cy="1576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70665" name="Rectangle 11"/>
            <p:cNvSpPr>
              <a:spLocks noChangeArrowheads="1"/>
            </p:cNvSpPr>
            <p:nvPr/>
          </p:nvSpPr>
          <p:spPr bwMode="auto">
            <a:xfrm>
              <a:off x="2080" y="1372"/>
              <a:ext cx="1600" cy="1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pic>
          <p:nvPicPr>
            <p:cNvPr id="70666" name="Pictur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0" y="2463"/>
              <a:ext cx="1600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667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0" y="1978"/>
              <a:ext cx="1600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668" name="Picture 1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0" y="1493"/>
              <a:ext cx="1600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669" name="Picture 1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0" y="1372"/>
              <a:ext cx="1600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0660" name="Text Box 16"/>
          <p:cNvSpPr txBox="1">
            <a:spLocks noChangeArrowheads="1"/>
          </p:cNvSpPr>
          <p:nvPr/>
        </p:nvSpPr>
        <p:spPr bwMode="auto">
          <a:xfrm>
            <a:off x="1851026" y="5553076"/>
            <a:ext cx="6042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Times New Roman" panose="02020603050405020304" pitchFamily="18" charset="0"/>
              </a:rPr>
              <a:t>ACRONYM (Brooks and </a:t>
            </a:r>
            <a:r>
              <a:rPr lang="en-US" altLang="en-US" dirty="0" err="1">
                <a:latin typeface="Times New Roman" panose="02020603050405020304" pitchFamily="18" charset="0"/>
              </a:rPr>
              <a:t>Binford</a:t>
            </a:r>
            <a:r>
              <a:rPr lang="en-US" altLang="en-US" dirty="0">
                <a:latin typeface="Times New Roman" panose="02020603050405020304" pitchFamily="18" charset="0"/>
              </a:rPr>
              <a:t>, 1981)</a:t>
            </a:r>
          </a:p>
        </p:txBody>
      </p:sp>
      <p:sp>
        <p:nvSpPr>
          <p:cNvPr id="70661" name="Text Box 17"/>
          <p:cNvSpPr txBox="1">
            <a:spLocks noChangeArrowheads="1"/>
          </p:cNvSpPr>
          <p:nvPr/>
        </p:nvSpPr>
        <p:spPr bwMode="auto">
          <a:xfrm>
            <a:off x="1724025" y="234951"/>
            <a:ext cx="88455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Representing and recognizing object categories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harder...</a:t>
            </a:r>
          </a:p>
        </p:txBody>
      </p:sp>
      <p:sp>
        <p:nvSpPr>
          <p:cNvPr id="70662" name="Text Box 18"/>
          <p:cNvSpPr txBox="1">
            <a:spLocks noChangeArrowheads="1"/>
          </p:cNvSpPr>
          <p:nvPr/>
        </p:nvSpPr>
        <p:spPr bwMode="auto">
          <a:xfrm>
            <a:off x="1863726" y="6073775"/>
            <a:ext cx="8569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Binford (1971), Nevatia &amp; Binford (1972), Marr &amp; Nishihara (1978)</a:t>
            </a:r>
          </a:p>
        </p:txBody>
      </p:sp>
      <p:sp>
        <p:nvSpPr>
          <p:cNvPr id="70663" name="Rectangle 19"/>
          <p:cNvSpPr>
            <a:spLocks noChangeArrowheads="1"/>
          </p:cNvSpPr>
          <p:nvPr/>
        </p:nvSpPr>
        <p:spPr bwMode="auto">
          <a:xfrm>
            <a:off x="1981201" y="1581151"/>
            <a:ext cx="4067175" cy="39036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48486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Recognition by components</a:t>
            </a:r>
          </a:p>
        </p:txBody>
      </p:sp>
      <p:pic>
        <p:nvPicPr>
          <p:cNvPr id="7168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438401"/>
            <a:ext cx="4648200" cy="265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466976"/>
            <a:ext cx="29718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AutoShape 7"/>
          <p:cNvSpPr>
            <a:spLocks noChangeArrowheads="1"/>
          </p:cNvSpPr>
          <p:nvPr/>
        </p:nvSpPr>
        <p:spPr bwMode="auto">
          <a:xfrm>
            <a:off x="6553200" y="3246438"/>
            <a:ext cx="1143000" cy="11430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200" b="1">
              <a:solidFill>
                <a:schemeClr val="bg1"/>
              </a:solidFill>
            </a:endParaRPr>
          </a:p>
        </p:txBody>
      </p:sp>
      <p:sp>
        <p:nvSpPr>
          <p:cNvPr id="71686" name="Rectangle 6"/>
          <p:cNvSpPr>
            <a:spLocks noChangeArrowheads="1"/>
          </p:cNvSpPr>
          <p:nvPr/>
        </p:nvSpPr>
        <p:spPr bwMode="auto">
          <a:xfrm>
            <a:off x="2805114" y="1828801"/>
            <a:ext cx="2651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Primitives (geons)</a:t>
            </a:r>
          </a:p>
        </p:txBody>
      </p:sp>
      <p:sp>
        <p:nvSpPr>
          <p:cNvPr id="71687" name="Rectangle 7"/>
          <p:cNvSpPr>
            <a:spLocks noChangeArrowheads="1"/>
          </p:cNvSpPr>
          <p:nvPr/>
        </p:nvSpPr>
        <p:spPr bwMode="auto">
          <a:xfrm>
            <a:off x="8351839" y="1828801"/>
            <a:ext cx="1228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Objects</a:t>
            </a:r>
          </a:p>
        </p:txBody>
      </p:sp>
      <p:sp>
        <p:nvSpPr>
          <p:cNvPr id="71688" name="Rectangle 8"/>
          <p:cNvSpPr>
            <a:spLocks noChangeArrowheads="1"/>
          </p:cNvSpPr>
          <p:nvPr/>
        </p:nvSpPr>
        <p:spPr bwMode="auto">
          <a:xfrm>
            <a:off x="2819400" y="6096000"/>
            <a:ext cx="6858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hlinkClick r:id="rId5"/>
              </a:rPr>
              <a:t>http://en.wikipedia.org/wiki/Recognition_by_Components_Theory</a:t>
            </a:r>
            <a:endParaRPr lang="en-US" altLang="en-US" sz="1800"/>
          </a:p>
        </p:txBody>
      </p:sp>
      <p:sp>
        <p:nvSpPr>
          <p:cNvPr id="71689" name="Rectangle 9"/>
          <p:cNvSpPr>
            <a:spLocks noChangeArrowheads="1"/>
          </p:cNvSpPr>
          <p:nvPr/>
        </p:nvSpPr>
        <p:spPr bwMode="auto">
          <a:xfrm>
            <a:off x="5029200" y="1066800"/>
            <a:ext cx="203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Biederman (1987)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10600" y="6581776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82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1" y="4992689"/>
            <a:ext cx="3025775" cy="6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1" y="4992689"/>
            <a:ext cx="3025775" cy="6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2708" name="Group 4"/>
          <p:cNvGrpSpPr>
            <a:grpSpLocks/>
          </p:cNvGrpSpPr>
          <p:nvPr/>
        </p:nvGrpSpPr>
        <p:grpSpPr bwMode="auto">
          <a:xfrm>
            <a:off x="1879600" y="381000"/>
            <a:ext cx="3708400" cy="2298700"/>
            <a:chOff x="1832" y="2773"/>
            <a:chExt cx="2336" cy="1448"/>
          </a:xfrm>
        </p:grpSpPr>
        <p:sp>
          <p:nvSpPr>
            <p:cNvPr id="72719" name="Line 5"/>
            <p:cNvSpPr>
              <a:spLocks noChangeShapeType="1"/>
            </p:cNvSpPr>
            <p:nvPr/>
          </p:nvSpPr>
          <p:spPr bwMode="auto">
            <a:xfrm rot="-5400000">
              <a:off x="2887" y="3894"/>
              <a:ext cx="2" cy="3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20" name="Line 6"/>
            <p:cNvSpPr>
              <a:spLocks noChangeShapeType="1"/>
            </p:cNvSpPr>
            <p:nvPr/>
          </p:nvSpPr>
          <p:spPr bwMode="auto">
            <a:xfrm rot="-5400000">
              <a:off x="2883" y="3877"/>
              <a:ext cx="23" cy="12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21" name="Freeform 7"/>
            <p:cNvSpPr>
              <a:spLocks/>
            </p:cNvSpPr>
            <p:nvPr/>
          </p:nvSpPr>
          <p:spPr bwMode="auto">
            <a:xfrm rot="-5400000">
              <a:off x="2885" y="3852"/>
              <a:ext cx="36" cy="3"/>
            </a:xfrm>
            <a:custGeom>
              <a:avLst/>
              <a:gdLst>
                <a:gd name="T0" fmla="*/ 0 w 59"/>
                <a:gd name="T1" fmla="*/ 0 h 2"/>
                <a:gd name="T2" fmla="*/ 1 w 59"/>
                <a:gd name="T3" fmla="*/ 42 h 2"/>
                <a:gd name="T4" fmla="*/ 1 w 59"/>
                <a:gd name="T5" fmla="*/ 42 h 2"/>
                <a:gd name="T6" fmla="*/ 0 60000 65536"/>
                <a:gd name="T7" fmla="*/ 0 60000 65536"/>
                <a:gd name="T8" fmla="*/ 0 60000 65536"/>
                <a:gd name="T9" fmla="*/ 0 w 59"/>
                <a:gd name="T10" fmla="*/ 0 h 2"/>
                <a:gd name="T11" fmla="*/ 59 w 59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9" h="2">
                  <a:moveTo>
                    <a:pt x="0" y="0"/>
                  </a:moveTo>
                  <a:lnTo>
                    <a:pt x="43" y="2"/>
                  </a:lnTo>
                  <a:lnTo>
                    <a:pt x="59" y="2"/>
                  </a:lnTo>
                </a:path>
              </a:pathLst>
            </a:custGeom>
            <a:solidFill>
              <a:schemeClr val="tx1"/>
            </a:solidFill>
            <a:ln w="5238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22" name="Line 8"/>
            <p:cNvSpPr>
              <a:spLocks noChangeShapeType="1"/>
            </p:cNvSpPr>
            <p:nvPr/>
          </p:nvSpPr>
          <p:spPr bwMode="auto">
            <a:xfrm rot="16200000" flipV="1">
              <a:off x="2892" y="3792"/>
              <a:ext cx="14" cy="5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23" name="Freeform 9"/>
            <p:cNvSpPr>
              <a:spLocks/>
            </p:cNvSpPr>
            <p:nvPr/>
          </p:nvSpPr>
          <p:spPr bwMode="auto">
            <a:xfrm rot="-5400000">
              <a:off x="2866" y="3757"/>
              <a:ext cx="49" cy="11"/>
            </a:xfrm>
            <a:custGeom>
              <a:avLst/>
              <a:gdLst>
                <a:gd name="T0" fmla="*/ 0 w 78"/>
                <a:gd name="T1" fmla="*/ 256 h 7"/>
                <a:gd name="T2" fmla="*/ 1 w 78"/>
                <a:gd name="T3" fmla="*/ 121 h 7"/>
                <a:gd name="T4" fmla="*/ 2 w 78"/>
                <a:gd name="T5" fmla="*/ 0 h 7"/>
                <a:gd name="T6" fmla="*/ 0 60000 65536"/>
                <a:gd name="T7" fmla="*/ 0 60000 65536"/>
                <a:gd name="T8" fmla="*/ 0 60000 65536"/>
                <a:gd name="T9" fmla="*/ 0 w 78"/>
                <a:gd name="T10" fmla="*/ 0 h 7"/>
                <a:gd name="T11" fmla="*/ 78 w 78"/>
                <a:gd name="T12" fmla="*/ 7 h 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8" h="7">
                  <a:moveTo>
                    <a:pt x="0" y="7"/>
                  </a:moveTo>
                  <a:lnTo>
                    <a:pt x="39" y="3"/>
                  </a:lnTo>
                  <a:lnTo>
                    <a:pt x="78" y="0"/>
                  </a:lnTo>
                </a:path>
              </a:pathLst>
            </a:custGeom>
            <a:solidFill>
              <a:schemeClr val="tx1"/>
            </a:solidFill>
            <a:ln w="5238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24" name="Line 10"/>
            <p:cNvSpPr>
              <a:spLocks noChangeShapeType="1"/>
            </p:cNvSpPr>
            <p:nvPr/>
          </p:nvSpPr>
          <p:spPr bwMode="auto">
            <a:xfrm rot="-5400000">
              <a:off x="2882" y="3705"/>
              <a:ext cx="0" cy="2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25" name="Freeform 11"/>
            <p:cNvSpPr>
              <a:spLocks/>
            </p:cNvSpPr>
            <p:nvPr/>
          </p:nvSpPr>
          <p:spPr bwMode="auto">
            <a:xfrm rot="-5400000">
              <a:off x="2851" y="3670"/>
              <a:ext cx="65" cy="5"/>
            </a:xfrm>
            <a:custGeom>
              <a:avLst/>
              <a:gdLst>
                <a:gd name="T0" fmla="*/ 0 w 104"/>
                <a:gd name="T1" fmla="*/ 0 h 3"/>
                <a:gd name="T2" fmla="*/ 2 w 104"/>
                <a:gd name="T3" fmla="*/ 103 h 3"/>
                <a:gd name="T4" fmla="*/ 3 w 104"/>
                <a:gd name="T5" fmla="*/ 172 h 3"/>
                <a:gd name="T6" fmla="*/ 0 60000 65536"/>
                <a:gd name="T7" fmla="*/ 0 60000 65536"/>
                <a:gd name="T8" fmla="*/ 0 60000 65536"/>
                <a:gd name="T9" fmla="*/ 0 w 104"/>
                <a:gd name="T10" fmla="*/ 0 h 3"/>
                <a:gd name="T11" fmla="*/ 104 w 104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4" h="3">
                  <a:moveTo>
                    <a:pt x="0" y="0"/>
                  </a:moveTo>
                  <a:lnTo>
                    <a:pt x="82" y="2"/>
                  </a:lnTo>
                  <a:lnTo>
                    <a:pt x="104" y="3"/>
                  </a:lnTo>
                </a:path>
              </a:pathLst>
            </a:custGeom>
            <a:solidFill>
              <a:schemeClr val="tx1"/>
            </a:solidFill>
            <a:ln w="5238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26" name="Line 12"/>
            <p:cNvSpPr>
              <a:spLocks noChangeShapeType="1"/>
            </p:cNvSpPr>
            <p:nvPr/>
          </p:nvSpPr>
          <p:spPr bwMode="auto">
            <a:xfrm rot="-5400000">
              <a:off x="2894" y="3608"/>
              <a:ext cx="2" cy="2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27" name="Freeform 13"/>
            <p:cNvSpPr>
              <a:spLocks/>
            </p:cNvSpPr>
            <p:nvPr/>
          </p:nvSpPr>
          <p:spPr bwMode="auto">
            <a:xfrm rot="-5400000">
              <a:off x="2877" y="3565"/>
              <a:ext cx="59" cy="25"/>
            </a:xfrm>
            <a:custGeom>
              <a:avLst/>
              <a:gdLst>
                <a:gd name="T0" fmla="*/ 0 w 95"/>
                <a:gd name="T1" fmla="*/ 0 h 15"/>
                <a:gd name="T2" fmla="*/ 1 w 95"/>
                <a:gd name="T3" fmla="*/ 603 h 15"/>
                <a:gd name="T4" fmla="*/ 2 w 95"/>
                <a:gd name="T5" fmla="*/ 903 h 15"/>
                <a:gd name="T6" fmla="*/ 0 60000 65536"/>
                <a:gd name="T7" fmla="*/ 0 60000 65536"/>
                <a:gd name="T8" fmla="*/ 0 60000 65536"/>
                <a:gd name="T9" fmla="*/ 0 w 95"/>
                <a:gd name="T10" fmla="*/ 0 h 15"/>
                <a:gd name="T11" fmla="*/ 95 w 95"/>
                <a:gd name="T12" fmla="*/ 15 h 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5" h="15">
                  <a:moveTo>
                    <a:pt x="0" y="0"/>
                  </a:moveTo>
                  <a:lnTo>
                    <a:pt x="69" y="10"/>
                  </a:lnTo>
                  <a:lnTo>
                    <a:pt x="95" y="15"/>
                  </a:lnTo>
                </a:path>
              </a:pathLst>
            </a:custGeom>
            <a:solidFill>
              <a:schemeClr val="tx1"/>
            </a:solidFill>
            <a:ln w="5238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28" name="Freeform 14"/>
            <p:cNvSpPr>
              <a:spLocks/>
            </p:cNvSpPr>
            <p:nvPr/>
          </p:nvSpPr>
          <p:spPr bwMode="auto">
            <a:xfrm rot="-5400000">
              <a:off x="2920" y="3476"/>
              <a:ext cx="56" cy="32"/>
            </a:xfrm>
            <a:custGeom>
              <a:avLst/>
              <a:gdLst>
                <a:gd name="T0" fmla="*/ 0 w 91"/>
                <a:gd name="T1" fmla="*/ 0 h 20"/>
                <a:gd name="T2" fmla="*/ 1 w 91"/>
                <a:gd name="T3" fmla="*/ 483 h 20"/>
                <a:gd name="T4" fmla="*/ 2 w 91"/>
                <a:gd name="T5" fmla="*/ 861 h 20"/>
                <a:gd name="T6" fmla="*/ 0 60000 65536"/>
                <a:gd name="T7" fmla="*/ 0 60000 65536"/>
                <a:gd name="T8" fmla="*/ 0 60000 65536"/>
                <a:gd name="T9" fmla="*/ 0 w 91"/>
                <a:gd name="T10" fmla="*/ 0 h 20"/>
                <a:gd name="T11" fmla="*/ 91 w 91"/>
                <a:gd name="T12" fmla="*/ 20 h 2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1" h="20">
                  <a:moveTo>
                    <a:pt x="0" y="0"/>
                  </a:moveTo>
                  <a:lnTo>
                    <a:pt x="52" y="11"/>
                  </a:lnTo>
                  <a:lnTo>
                    <a:pt x="91" y="20"/>
                  </a:lnTo>
                </a:path>
              </a:pathLst>
            </a:custGeom>
            <a:solidFill>
              <a:schemeClr val="tx1"/>
            </a:solidFill>
            <a:ln w="5238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29" name="Freeform 15"/>
            <p:cNvSpPr>
              <a:spLocks/>
            </p:cNvSpPr>
            <p:nvPr/>
          </p:nvSpPr>
          <p:spPr bwMode="auto">
            <a:xfrm rot="-5400000">
              <a:off x="2965" y="3392"/>
              <a:ext cx="58" cy="28"/>
            </a:xfrm>
            <a:custGeom>
              <a:avLst/>
              <a:gdLst>
                <a:gd name="T0" fmla="*/ 0 w 92"/>
                <a:gd name="T1" fmla="*/ 0 h 17"/>
                <a:gd name="T2" fmla="*/ 1 w 92"/>
                <a:gd name="T3" fmla="*/ 399 h 17"/>
                <a:gd name="T4" fmla="*/ 3 w 92"/>
                <a:gd name="T5" fmla="*/ 919 h 17"/>
                <a:gd name="T6" fmla="*/ 0 60000 65536"/>
                <a:gd name="T7" fmla="*/ 0 60000 65536"/>
                <a:gd name="T8" fmla="*/ 0 60000 65536"/>
                <a:gd name="T9" fmla="*/ 0 w 92"/>
                <a:gd name="T10" fmla="*/ 0 h 17"/>
                <a:gd name="T11" fmla="*/ 92 w 92"/>
                <a:gd name="T12" fmla="*/ 17 h 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" h="17">
                  <a:moveTo>
                    <a:pt x="0" y="0"/>
                  </a:moveTo>
                  <a:lnTo>
                    <a:pt x="36" y="7"/>
                  </a:lnTo>
                  <a:lnTo>
                    <a:pt x="92" y="17"/>
                  </a:lnTo>
                </a:path>
              </a:pathLst>
            </a:custGeom>
            <a:solidFill>
              <a:schemeClr val="tx1"/>
            </a:solidFill>
            <a:ln w="5238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30" name="Line 16"/>
            <p:cNvSpPr>
              <a:spLocks noChangeShapeType="1"/>
            </p:cNvSpPr>
            <p:nvPr/>
          </p:nvSpPr>
          <p:spPr bwMode="auto">
            <a:xfrm rot="-5400000">
              <a:off x="3015" y="3336"/>
              <a:ext cx="16" cy="6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31" name="Freeform 17"/>
            <p:cNvSpPr>
              <a:spLocks/>
            </p:cNvSpPr>
            <p:nvPr/>
          </p:nvSpPr>
          <p:spPr bwMode="auto">
            <a:xfrm rot="-5400000">
              <a:off x="3007" y="3302"/>
              <a:ext cx="48" cy="10"/>
            </a:xfrm>
            <a:custGeom>
              <a:avLst/>
              <a:gdLst>
                <a:gd name="T0" fmla="*/ 0 w 76"/>
                <a:gd name="T1" fmla="*/ 0 h 6"/>
                <a:gd name="T2" fmla="*/ 2 w 76"/>
                <a:gd name="T3" fmla="*/ 362 h 6"/>
                <a:gd name="T4" fmla="*/ 2 w 76"/>
                <a:gd name="T5" fmla="*/ 362 h 6"/>
                <a:gd name="T6" fmla="*/ 0 60000 65536"/>
                <a:gd name="T7" fmla="*/ 0 60000 65536"/>
                <a:gd name="T8" fmla="*/ 0 60000 65536"/>
                <a:gd name="T9" fmla="*/ 0 w 76"/>
                <a:gd name="T10" fmla="*/ 0 h 6"/>
                <a:gd name="T11" fmla="*/ 76 w 76"/>
                <a:gd name="T12" fmla="*/ 6 h 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6" h="6">
                  <a:moveTo>
                    <a:pt x="0" y="0"/>
                  </a:moveTo>
                  <a:lnTo>
                    <a:pt x="76" y="6"/>
                  </a:lnTo>
                </a:path>
              </a:pathLst>
            </a:custGeom>
            <a:solidFill>
              <a:schemeClr val="tx1"/>
            </a:solidFill>
            <a:ln w="5238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32" name="Line 18"/>
            <p:cNvSpPr>
              <a:spLocks noChangeShapeType="1"/>
            </p:cNvSpPr>
            <p:nvPr/>
          </p:nvSpPr>
          <p:spPr bwMode="auto">
            <a:xfrm rot="-5400000">
              <a:off x="3029" y="3241"/>
              <a:ext cx="18" cy="2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33" name="Freeform 19"/>
            <p:cNvSpPr>
              <a:spLocks/>
            </p:cNvSpPr>
            <p:nvPr/>
          </p:nvSpPr>
          <p:spPr bwMode="auto">
            <a:xfrm rot="-5400000">
              <a:off x="3012" y="3206"/>
              <a:ext cx="48" cy="6"/>
            </a:xfrm>
            <a:custGeom>
              <a:avLst/>
              <a:gdLst>
                <a:gd name="T0" fmla="*/ 0 w 76"/>
                <a:gd name="T1" fmla="*/ 95 h 4"/>
                <a:gd name="T2" fmla="*/ 2 w 76"/>
                <a:gd name="T3" fmla="*/ 42 h 4"/>
                <a:gd name="T4" fmla="*/ 2 w 76"/>
                <a:gd name="T5" fmla="*/ 0 h 4"/>
                <a:gd name="T6" fmla="*/ 0 60000 65536"/>
                <a:gd name="T7" fmla="*/ 0 60000 65536"/>
                <a:gd name="T8" fmla="*/ 0 60000 65536"/>
                <a:gd name="T9" fmla="*/ 0 w 76"/>
                <a:gd name="T10" fmla="*/ 0 h 4"/>
                <a:gd name="T11" fmla="*/ 76 w 76"/>
                <a:gd name="T12" fmla="*/ 4 h 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6" h="4">
                  <a:moveTo>
                    <a:pt x="0" y="4"/>
                  </a:moveTo>
                  <a:lnTo>
                    <a:pt x="63" y="2"/>
                  </a:lnTo>
                  <a:lnTo>
                    <a:pt x="76" y="0"/>
                  </a:lnTo>
                </a:path>
              </a:pathLst>
            </a:custGeom>
            <a:solidFill>
              <a:schemeClr val="tx1"/>
            </a:solidFill>
            <a:ln w="5238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34" name="Freeform 20"/>
            <p:cNvSpPr>
              <a:spLocks/>
            </p:cNvSpPr>
            <p:nvPr/>
          </p:nvSpPr>
          <p:spPr bwMode="auto">
            <a:xfrm rot="-5400000">
              <a:off x="2975" y="3111"/>
              <a:ext cx="46" cy="44"/>
            </a:xfrm>
            <a:custGeom>
              <a:avLst/>
              <a:gdLst>
                <a:gd name="T0" fmla="*/ 0 w 75"/>
                <a:gd name="T1" fmla="*/ 1346 h 27"/>
                <a:gd name="T2" fmla="*/ 1 w 75"/>
                <a:gd name="T3" fmla="*/ 730 h 27"/>
                <a:gd name="T4" fmla="*/ 1 w 75"/>
                <a:gd name="T5" fmla="*/ 0 h 27"/>
                <a:gd name="T6" fmla="*/ 0 60000 65536"/>
                <a:gd name="T7" fmla="*/ 0 60000 65536"/>
                <a:gd name="T8" fmla="*/ 0 60000 65536"/>
                <a:gd name="T9" fmla="*/ 0 w 75"/>
                <a:gd name="T10" fmla="*/ 0 h 27"/>
                <a:gd name="T11" fmla="*/ 75 w 75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5" h="27">
                  <a:moveTo>
                    <a:pt x="0" y="27"/>
                  </a:moveTo>
                  <a:lnTo>
                    <a:pt x="45" y="15"/>
                  </a:lnTo>
                  <a:lnTo>
                    <a:pt x="75" y="0"/>
                  </a:lnTo>
                </a:path>
              </a:pathLst>
            </a:custGeom>
            <a:solidFill>
              <a:schemeClr val="tx1"/>
            </a:solidFill>
            <a:ln w="5238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35" name="Line 21"/>
            <p:cNvSpPr>
              <a:spLocks noChangeShapeType="1"/>
            </p:cNvSpPr>
            <p:nvPr/>
          </p:nvSpPr>
          <p:spPr bwMode="auto">
            <a:xfrm rot="16200000" flipV="1">
              <a:off x="2945" y="3091"/>
              <a:ext cx="2" cy="5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36" name="Freeform 22"/>
            <p:cNvSpPr>
              <a:spLocks/>
            </p:cNvSpPr>
            <p:nvPr/>
          </p:nvSpPr>
          <p:spPr bwMode="auto">
            <a:xfrm rot="-5400000">
              <a:off x="2911" y="3061"/>
              <a:ext cx="6" cy="58"/>
            </a:xfrm>
            <a:custGeom>
              <a:avLst/>
              <a:gdLst>
                <a:gd name="T0" fmla="*/ 0 w 10"/>
                <a:gd name="T1" fmla="*/ 1630 h 36"/>
                <a:gd name="T2" fmla="*/ 1 w 10"/>
                <a:gd name="T3" fmla="*/ 651 h 36"/>
                <a:gd name="T4" fmla="*/ 1 w 10"/>
                <a:gd name="T5" fmla="*/ 0 h 36"/>
                <a:gd name="T6" fmla="*/ 0 60000 65536"/>
                <a:gd name="T7" fmla="*/ 0 60000 65536"/>
                <a:gd name="T8" fmla="*/ 0 60000 65536"/>
                <a:gd name="T9" fmla="*/ 0 w 10"/>
                <a:gd name="T10" fmla="*/ 0 h 36"/>
                <a:gd name="T11" fmla="*/ 10 w 10"/>
                <a:gd name="T12" fmla="*/ 36 h 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" h="36">
                  <a:moveTo>
                    <a:pt x="0" y="36"/>
                  </a:moveTo>
                  <a:lnTo>
                    <a:pt x="10" y="14"/>
                  </a:lnTo>
                  <a:lnTo>
                    <a:pt x="3" y="0"/>
                  </a:lnTo>
                </a:path>
              </a:pathLst>
            </a:custGeom>
            <a:solidFill>
              <a:schemeClr val="tx1"/>
            </a:solidFill>
            <a:ln w="5238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37" name="Line 23"/>
            <p:cNvSpPr>
              <a:spLocks noChangeShapeType="1"/>
            </p:cNvSpPr>
            <p:nvPr/>
          </p:nvSpPr>
          <p:spPr bwMode="auto">
            <a:xfrm rot="-5400000" flipH="1" flipV="1">
              <a:off x="2849" y="3100"/>
              <a:ext cx="4" cy="8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38" name="Freeform 24"/>
            <p:cNvSpPr>
              <a:spLocks/>
            </p:cNvSpPr>
            <p:nvPr/>
          </p:nvSpPr>
          <p:spPr bwMode="auto">
            <a:xfrm rot="-5400000">
              <a:off x="2809" y="3107"/>
              <a:ext cx="40" cy="37"/>
            </a:xfrm>
            <a:custGeom>
              <a:avLst/>
              <a:gdLst>
                <a:gd name="T0" fmla="*/ 1 w 65"/>
                <a:gd name="T1" fmla="*/ 1046 h 23"/>
                <a:gd name="T2" fmla="*/ 1 w 65"/>
                <a:gd name="T3" fmla="*/ 367 h 23"/>
                <a:gd name="T4" fmla="*/ 0 w 65"/>
                <a:gd name="T5" fmla="*/ 0 h 23"/>
                <a:gd name="T6" fmla="*/ 0 60000 65536"/>
                <a:gd name="T7" fmla="*/ 0 60000 65536"/>
                <a:gd name="T8" fmla="*/ 0 60000 65536"/>
                <a:gd name="T9" fmla="*/ 0 w 65"/>
                <a:gd name="T10" fmla="*/ 0 h 23"/>
                <a:gd name="T11" fmla="*/ 65 w 65"/>
                <a:gd name="T12" fmla="*/ 23 h 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5" h="23">
                  <a:moveTo>
                    <a:pt x="65" y="23"/>
                  </a:moveTo>
                  <a:lnTo>
                    <a:pt x="33" y="8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5238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39" name="Line 25"/>
            <p:cNvSpPr>
              <a:spLocks noChangeShapeType="1"/>
            </p:cNvSpPr>
            <p:nvPr/>
          </p:nvSpPr>
          <p:spPr bwMode="auto">
            <a:xfrm rot="-5400000" flipH="1" flipV="1">
              <a:off x="2785" y="3177"/>
              <a:ext cx="10" cy="6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40" name="Freeform 26"/>
            <p:cNvSpPr>
              <a:spLocks/>
            </p:cNvSpPr>
            <p:nvPr/>
          </p:nvSpPr>
          <p:spPr bwMode="auto">
            <a:xfrm rot="-5400000">
              <a:off x="2753" y="3200"/>
              <a:ext cx="49" cy="18"/>
            </a:xfrm>
            <a:custGeom>
              <a:avLst/>
              <a:gdLst>
                <a:gd name="T0" fmla="*/ 1 w 79"/>
                <a:gd name="T1" fmla="*/ 551 h 11"/>
                <a:gd name="T2" fmla="*/ 1 w 79"/>
                <a:gd name="T3" fmla="*/ 151 h 11"/>
                <a:gd name="T4" fmla="*/ 0 w 79"/>
                <a:gd name="T5" fmla="*/ 0 h 11"/>
                <a:gd name="T6" fmla="*/ 0 60000 65536"/>
                <a:gd name="T7" fmla="*/ 0 60000 65536"/>
                <a:gd name="T8" fmla="*/ 0 60000 65536"/>
                <a:gd name="T9" fmla="*/ 0 w 79"/>
                <a:gd name="T10" fmla="*/ 0 h 11"/>
                <a:gd name="T11" fmla="*/ 79 w 79"/>
                <a:gd name="T12" fmla="*/ 11 h 1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9" h="11">
                  <a:moveTo>
                    <a:pt x="79" y="11"/>
                  </a:moveTo>
                  <a:lnTo>
                    <a:pt x="20" y="3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5238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41" name="Freeform 27"/>
            <p:cNvSpPr>
              <a:spLocks/>
            </p:cNvSpPr>
            <p:nvPr/>
          </p:nvSpPr>
          <p:spPr bwMode="auto">
            <a:xfrm rot="-5400000">
              <a:off x="2722" y="3291"/>
              <a:ext cx="64" cy="15"/>
            </a:xfrm>
            <a:custGeom>
              <a:avLst/>
              <a:gdLst>
                <a:gd name="T0" fmla="*/ 3 w 102"/>
                <a:gd name="T1" fmla="*/ 542 h 9"/>
                <a:gd name="T2" fmla="*/ 1 w 102"/>
                <a:gd name="T3" fmla="*/ 172 h 9"/>
                <a:gd name="T4" fmla="*/ 0 w 102"/>
                <a:gd name="T5" fmla="*/ 0 h 9"/>
                <a:gd name="T6" fmla="*/ 0 60000 65536"/>
                <a:gd name="T7" fmla="*/ 0 60000 65536"/>
                <a:gd name="T8" fmla="*/ 0 60000 65536"/>
                <a:gd name="T9" fmla="*/ 0 w 102"/>
                <a:gd name="T10" fmla="*/ 0 h 9"/>
                <a:gd name="T11" fmla="*/ 102 w 102"/>
                <a:gd name="T12" fmla="*/ 9 h 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2" h="9">
                  <a:moveTo>
                    <a:pt x="102" y="9"/>
                  </a:moveTo>
                  <a:lnTo>
                    <a:pt x="49" y="3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5238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42" name="Line 28"/>
            <p:cNvSpPr>
              <a:spLocks noChangeShapeType="1"/>
            </p:cNvSpPr>
            <p:nvPr/>
          </p:nvSpPr>
          <p:spPr bwMode="auto">
            <a:xfrm rot="-5400000" flipH="1" flipV="1">
              <a:off x="2727" y="3365"/>
              <a:ext cx="15" cy="5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43" name="Freeform 29"/>
            <p:cNvSpPr>
              <a:spLocks/>
            </p:cNvSpPr>
            <p:nvPr/>
          </p:nvSpPr>
          <p:spPr bwMode="auto">
            <a:xfrm rot="-5400000">
              <a:off x="2700" y="3387"/>
              <a:ext cx="44" cy="21"/>
            </a:xfrm>
            <a:custGeom>
              <a:avLst/>
              <a:gdLst>
                <a:gd name="T0" fmla="*/ 1 w 72"/>
                <a:gd name="T1" fmla="*/ 607 h 13"/>
                <a:gd name="T2" fmla="*/ 1 w 72"/>
                <a:gd name="T3" fmla="*/ 144 h 13"/>
                <a:gd name="T4" fmla="*/ 0 w 72"/>
                <a:gd name="T5" fmla="*/ 0 h 13"/>
                <a:gd name="T6" fmla="*/ 0 60000 65536"/>
                <a:gd name="T7" fmla="*/ 0 60000 65536"/>
                <a:gd name="T8" fmla="*/ 0 60000 65536"/>
                <a:gd name="T9" fmla="*/ 0 w 72"/>
                <a:gd name="T10" fmla="*/ 0 h 13"/>
                <a:gd name="T11" fmla="*/ 72 w 72"/>
                <a:gd name="T12" fmla="*/ 13 h 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13">
                  <a:moveTo>
                    <a:pt x="72" y="13"/>
                  </a:moveTo>
                  <a:lnTo>
                    <a:pt x="20" y="3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5238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44" name="Line 30"/>
            <p:cNvSpPr>
              <a:spLocks noChangeShapeType="1"/>
            </p:cNvSpPr>
            <p:nvPr/>
          </p:nvSpPr>
          <p:spPr bwMode="auto">
            <a:xfrm rot="-5400000" flipH="1" flipV="1">
              <a:off x="2681" y="3452"/>
              <a:ext cx="16" cy="10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45" name="Freeform 31"/>
            <p:cNvSpPr>
              <a:spLocks/>
            </p:cNvSpPr>
            <p:nvPr/>
          </p:nvSpPr>
          <p:spPr bwMode="auto">
            <a:xfrm rot="-5400000">
              <a:off x="2654" y="3478"/>
              <a:ext cx="43" cy="16"/>
            </a:xfrm>
            <a:custGeom>
              <a:avLst/>
              <a:gdLst>
                <a:gd name="T0" fmla="*/ 1 w 69"/>
                <a:gd name="T1" fmla="*/ 438 h 10"/>
                <a:gd name="T2" fmla="*/ 1 w 69"/>
                <a:gd name="T3" fmla="*/ 54 h 10"/>
                <a:gd name="T4" fmla="*/ 0 w 69"/>
                <a:gd name="T5" fmla="*/ 0 h 10"/>
                <a:gd name="T6" fmla="*/ 0 60000 65536"/>
                <a:gd name="T7" fmla="*/ 0 60000 65536"/>
                <a:gd name="T8" fmla="*/ 0 60000 65536"/>
                <a:gd name="T9" fmla="*/ 0 w 69"/>
                <a:gd name="T10" fmla="*/ 0 h 10"/>
                <a:gd name="T11" fmla="*/ 69 w 69"/>
                <a:gd name="T12" fmla="*/ 10 h 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9" h="10">
                  <a:moveTo>
                    <a:pt x="69" y="10"/>
                  </a:moveTo>
                  <a:lnTo>
                    <a:pt x="20" y="1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5238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46" name="Freeform 32"/>
            <p:cNvSpPr>
              <a:spLocks/>
            </p:cNvSpPr>
            <p:nvPr/>
          </p:nvSpPr>
          <p:spPr bwMode="auto">
            <a:xfrm rot="-5400000">
              <a:off x="2626" y="3571"/>
              <a:ext cx="66" cy="2"/>
            </a:xfrm>
            <a:custGeom>
              <a:avLst/>
              <a:gdLst>
                <a:gd name="T0" fmla="*/ 3 w 105"/>
                <a:gd name="T1" fmla="*/ 256 h 1"/>
                <a:gd name="T2" fmla="*/ 2 w 105"/>
                <a:gd name="T3" fmla="*/ 0 h 1"/>
                <a:gd name="T4" fmla="*/ 0 w 105"/>
                <a:gd name="T5" fmla="*/ 256 h 1"/>
                <a:gd name="T6" fmla="*/ 0 60000 65536"/>
                <a:gd name="T7" fmla="*/ 0 60000 65536"/>
                <a:gd name="T8" fmla="*/ 0 60000 65536"/>
                <a:gd name="T9" fmla="*/ 0 w 105"/>
                <a:gd name="T10" fmla="*/ 0 h 1"/>
                <a:gd name="T11" fmla="*/ 105 w 105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5" h="1">
                  <a:moveTo>
                    <a:pt x="105" y="1"/>
                  </a:moveTo>
                  <a:lnTo>
                    <a:pt x="59" y="0"/>
                  </a:lnTo>
                  <a:lnTo>
                    <a:pt x="0" y="1"/>
                  </a:lnTo>
                </a:path>
              </a:pathLst>
            </a:custGeom>
            <a:solidFill>
              <a:schemeClr val="tx1"/>
            </a:solidFill>
            <a:ln w="5238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47" name="Line 33"/>
            <p:cNvSpPr>
              <a:spLocks noChangeShapeType="1"/>
            </p:cNvSpPr>
            <p:nvPr/>
          </p:nvSpPr>
          <p:spPr bwMode="auto">
            <a:xfrm rot="16200000" flipH="1">
              <a:off x="2666" y="3638"/>
              <a:ext cx="4" cy="1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48" name="Freeform 34"/>
            <p:cNvSpPr>
              <a:spLocks/>
            </p:cNvSpPr>
            <p:nvPr/>
          </p:nvSpPr>
          <p:spPr bwMode="auto">
            <a:xfrm rot="-5400000">
              <a:off x="2645" y="3662"/>
              <a:ext cx="59" cy="16"/>
            </a:xfrm>
            <a:custGeom>
              <a:avLst/>
              <a:gdLst>
                <a:gd name="T0" fmla="*/ 3 w 94"/>
                <a:gd name="T1" fmla="*/ 0 h 10"/>
                <a:gd name="T2" fmla="*/ 1 w 94"/>
                <a:gd name="T3" fmla="*/ 221 h 10"/>
                <a:gd name="T4" fmla="*/ 0 w 94"/>
                <a:gd name="T5" fmla="*/ 438 h 10"/>
                <a:gd name="T6" fmla="*/ 0 60000 65536"/>
                <a:gd name="T7" fmla="*/ 0 60000 65536"/>
                <a:gd name="T8" fmla="*/ 0 60000 65536"/>
                <a:gd name="T9" fmla="*/ 0 w 94"/>
                <a:gd name="T10" fmla="*/ 0 h 10"/>
                <a:gd name="T11" fmla="*/ 94 w 94"/>
                <a:gd name="T12" fmla="*/ 10 h 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4" h="10">
                  <a:moveTo>
                    <a:pt x="94" y="0"/>
                  </a:moveTo>
                  <a:lnTo>
                    <a:pt x="42" y="5"/>
                  </a:lnTo>
                  <a:lnTo>
                    <a:pt x="0" y="10"/>
                  </a:lnTo>
                </a:path>
              </a:pathLst>
            </a:custGeom>
            <a:solidFill>
              <a:schemeClr val="tx1"/>
            </a:solidFill>
            <a:ln w="5238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49" name="Line 35"/>
            <p:cNvSpPr>
              <a:spLocks noChangeShapeType="1"/>
            </p:cNvSpPr>
            <p:nvPr/>
          </p:nvSpPr>
          <p:spPr bwMode="auto">
            <a:xfrm rot="16200000" flipH="1">
              <a:off x="2683" y="3736"/>
              <a:ext cx="15" cy="4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50" name="Freeform 36"/>
            <p:cNvSpPr>
              <a:spLocks/>
            </p:cNvSpPr>
            <p:nvPr/>
          </p:nvSpPr>
          <p:spPr bwMode="auto">
            <a:xfrm rot="-5400000">
              <a:off x="2674" y="3765"/>
              <a:ext cx="50" cy="11"/>
            </a:xfrm>
            <a:custGeom>
              <a:avLst/>
              <a:gdLst>
                <a:gd name="T0" fmla="*/ 1 w 81"/>
                <a:gd name="T1" fmla="*/ 0 h 7"/>
                <a:gd name="T2" fmla="*/ 1 w 81"/>
                <a:gd name="T3" fmla="*/ 190 h 7"/>
                <a:gd name="T4" fmla="*/ 0 w 81"/>
                <a:gd name="T5" fmla="*/ 256 h 7"/>
                <a:gd name="T6" fmla="*/ 0 60000 65536"/>
                <a:gd name="T7" fmla="*/ 0 60000 65536"/>
                <a:gd name="T8" fmla="*/ 0 60000 65536"/>
                <a:gd name="T9" fmla="*/ 0 w 81"/>
                <a:gd name="T10" fmla="*/ 0 h 7"/>
                <a:gd name="T11" fmla="*/ 81 w 81"/>
                <a:gd name="T12" fmla="*/ 7 h 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1" h="7">
                  <a:moveTo>
                    <a:pt x="81" y="0"/>
                  </a:moveTo>
                  <a:lnTo>
                    <a:pt x="16" y="5"/>
                  </a:lnTo>
                  <a:lnTo>
                    <a:pt x="0" y="7"/>
                  </a:lnTo>
                </a:path>
              </a:pathLst>
            </a:custGeom>
            <a:solidFill>
              <a:schemeClr val="tx1"/>
            </a:solidFill>
            <a:ln w="5238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51" name="Line 37"/>
            <p:cNvSpPr>
              <a:spLocks noChangeShapeType="1"/>
            </p:cNvSpPr>
            <p:nvPr/>
          </p:nvSpPr>
          <p:spPr bwMode="auto">
            <a:xfrm rot="16200000" flipH="1">
              <a:off x="2702" y="3835"/>
              <a:ext cx="25" cy="8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52" name="Freeform 38"/>
            <p:cNvSpPr>
              <a:spLocks/>
            </p:cNvSpPr>
            <p:nvPr/>
          </p:nvSpPr>
          <p:spPr bwMode="auto">
            <a:xfrm rot="-5400000">
              <a:off x="2712" y="3859"/>
              <a:ext cx="34" cy="19"/>
            </a:xfrm>
            <a:custGeom>
              <a:avLst/>
              <a:gdLst>
                <a:gd name="T0" fmla="*/ 1 w 55"/>
                <a:gd name="T1" fmla="*/ 0 h 12"/>
                <a:gd name="T2" fmla="*/ 1 w 55"/>
                <a:gd name="T3" fmla="*/ 326 h 12"/>
                <a:gd name="T4" fmla="*/ 0 w 55"/>
                <a:gd name="T5" fmla="*/ 464 h 12"/>
                <a:gd name="T6" fmla="*/ 0 60000 65536"/>
                <a:gd name="T7" fmla="*/ 0 60000 65536"/>
                <a:gd name="T8" fmla="*/ 0 60000 65536"/>
                <a:gd name="T9" fmla="*/ 0 w 55"/>
                <a:gd name="T10" fmla="*/ 0 h 12"/>
                <a:gd name="T11" fmla="*/ 55 w 55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" h="12">
                  <a:moveTo>
                    <a:pt x="55" y="0"/>
                  </a:moveTo>
                  <a:lnTo>
                    <a:pt x="13" y="8"/>
                  </a:lnTo>
                  <a:lnTo>
                    <a:pt x="0" y="12"/>
                  </a:lnTo>
                </a:path>
              </a:pathLst>
            </a:custGeom>
            <a:solidFill>
              <a:schemeClr val="tx1"/>
            </a:solidFill>
            <a:ln w="5238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53" name="Line 39"/>
            <p:cNvSpPr>
              <a:spLocks noChangeShapeType="1"/>
            </p:cNvSpPr>
            <p:nvPr/>
          </p:nvSpPr>
          <p:spPr bwMode="auto">
            <a:xfrm rot="16200000" flipH="1">
              <a:off x="2762" y="3906"/>
              <a:ext cx="8" cy="13"/>
            </a:xfrm>
            <a:prstGeom prst="line">
              <a:avLst/>
            </a:prstGeom>
            <a:noFill/>
            <a:ln w="5238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54" name="Freeform 40"/>
            <p:cNvSpPr>
              <a:spLocks/>
            </p:cNvSpPr>
            <p:nvPr/>
          </p:nvSpPr>
          <p:spPr bwMode="auto">
            <a:xfrm rot="-5400000">
              <a:off x="2812" y="3877"/>
              <a:ext cx="12" cy="91"/>
            </a:xfrm>
            <a:custGeom>
              <a:avLst/>
              <a:gdLst>
                <a:gd name="T0" fmla="*/ 1 w 19"/>
                <a:gd name="T1" fmla="*/ 0 h 56"/>
                <a:gd name="T2" fmla="*/ 0 w 19"/>
                <a:gd name="T3" fmla="*/ 863 h 56"/>
                <a:gd name="T4" fmla="*/ 1 w 19"/>
                <a:gd name="T5" fmla="*/ 2733 h 56"/>
                <a:gd name="T6" fmla="*/ 0 60000 65536"/>
                <a:gd name="T7" fmla="*/ 0 60000 65536"/>
                <a:gd name="T8" fmla="*/ 0 60000 65536"/>
                <a:gd name="T9" fmla="*/ 0 w 19"/>
                <a:gd name="T10" fmla="*/ 0 h 56"/>
                <a:gd name="T11" fmla="*/ 19 w 19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56">
                  <a:moveTo>
                    <a:pt x="19" y="0"/>
                  </a:moveTo>
                  <a:lnTo>
                    <a:pt x="0" y="18"/>
                  </a:lnTo>
                  <a:lnTo>
                    <a:pt x="19" y="56"/>
                  </a:lnTo>
                </a:path>
              </a:pathLst>
            </a:custGeom>
            <a:solidFill>
              <a:schemeClr val="tx1"/>
            </a:solidFill>
            <a:ln w="5238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55" name="Freeform 41"/>
            <p:cNvSpPr>
              <a:spLocks/>
            </p:cNvSpPr>
            <p:nvPr/>
          </p:nvSpPr>
          <p:spPr bwMode="auto">
            <a:xfrm rot="-5400000">
              <a:off x="1571" y="3345"/>
              <a:ext cx="1035" cy="514"/>
            </a:xfrm>
            <a:custGeom>
              <a:avLst/>
              <a:gdLst>
                <a:gd name="T0" fmla="*/ 1 w 1657"/>
                <a:gd name="T1" fmla="*/ 7596 h 316"/>
                <a:gd name="T2" fmla="*/ 1 w 1657"/>
                <a:gd name="T3" fmla="*/ 9073 h 316"/>
                <a:gd name="T4" fmla="*/ 3 w 1657"/>
                <a:gd name="T5" fmla="*/ 9940 h 316"/>
                <a:gd name="T6" fmla="*/ 6 w 1657"/>
                <a:gd name="T7" fmla="*/ 9940 h 316"/>
                <a:gd name="T8" fmla="*/ 8 w 1657"/>
                <a:gd name="T9" fmla="*/ 9395 h 316"/>
                <a:gd name="T10" fmla="*/ 11 w 1657"/>
                <a:gd name="T11" fmla="*/ 9073 h 316"/>
                <a:gd name="T12" fmla="*/ 15 w 1657"/>
                <a:gd name="T13" fmla="*/ 9555 h 316"/>
                <a:gd name="T14" fmla="*/ 18 w 1657"/>
                <a:gd name="T15" fmla="*/ 10781 h 316"/>
                <a:gd name="T16" fmla="*/ 21 w 1657"/>
                <a:gd name="T17" fmla="*/ 12300 h 316"/>
                <a:gd name="T18" fmla="*/ 24 w 1657"/>
                <a:gd name="T19" fmla="*/ 13832 h 316"/>
                <a:gd name="T20" fmla="*/ 27 w 1657"/>
                <a:gd name="T21" fmla="*/ 15007 h 316"/>
                <a:gd name="T22" fmla="*/ 32 w 1657"/>
                <a:gd name="T23" fmla="*/ 15483 h 316"/>
                <a:gd name="T24" fmla="*/ 35 w 1657"/>
                <a:gd name="T25" fmla="*/ 14952 h 316"/>
                <a:gd name="T26" fmla="*/ 37 w 1657"/>
                <a:gd name="T27" fmla="*/ 13470 h 316"/>
                <a:gd name="T28" fmla="*/ 38 w 1657"/>
                <a:gd name="T29" fmla="*/ 11354 h 316"/>
                <a:gd name="T30" fmla="*/ 38 w 1657"/>
                <a:gd name="T31" fmla="*/ 8902 h 316"/>
                <a:gd name="T32" fmla="*/ 37 w 1657"/>
                <a:gd name="T33" fmla="*/ 7014 h 316"/>
                <a:gd name="T34" fmla="*/ 35 w 1657"/>
                <a:gd name="T35" fmla="*/ 5630 h 316"/>
                <a:gd name="T36" fmla="*/ 32 w 1657"/>
                <a:gd name="T37" fmla="*/ 4615 h 316"/>
                <a:gd name="T38" fmla="*/ 29 w 1657"/>
                <a:gd name="T39" fmla="*/ 3834 h 316"/>
                <a:gd name="T40" fmla="*/ 26 w 1657"/>
                <a:gd name="T41" fmla="*/ 3037 h 316"/>
                <a:gd name="T42" fmla="*/ 23 w 1657"/>
                <a:gd name="T43" fmla="*/ 1958 h 316"/>
                <a:gd name="T44" fmla="*/ 21 w 1657"/>
                <a:gd name="T45" fmla="*/ 870 h 316"/>
                <a:gd name="T46" fmla="*/ 18 w 1657"/>
                <a:gd name="T47" fmla="*/ 89 h 316"/>
                <a:gd name="T48" fmla="*/ 15 w 1657"/>
                <a:gd name="T49" fmla="*/ 55 h 316"/>
                <a:gd name="T50" fmla="*/ 13 w 1657"/>
                <a:gd name="T51" fmla="*/ 535 h 316"/>
                <a:gd name="T52" fmla="*/ 10 w 1657"/>
                <a:gd name="T53" fmla="*/ 1114 h 316"/>
                <a:gd name="T54" fmla="*/ 7 w 1657"/>
                <a:gd name="T55" fmla="*/ 1654 h 316"/>
                <a:gd name="T56" fmla="*/ 4 w 1657"/>
                <a:gd name="T57" fmla="*/ 2402 h 316"/>
                <a:gd name="T58" fmla="*/ 2 w 1657"/>
                <a:gd name="T59" fmla="*/ 3348 h 316"/>
                <a:gd name="T60" fmla="*/ 1 w 1657"/>
                <a:gd name="T61" fmla="*/ 4704 h 316"/>
                <a:gd name="T62" fmla="*/ 0 w 1657"/>
                <a:gd name="T63" fmla="*/ 6723 h 31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657"/>
                <a:gd name="T97" fmla="*/ 0 h 316"/>
                <a:gd name="T98" fmla="*/ 1657 w 1657"/>
                <a:gd name="T99" fmla="*/ 316 h 31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657" h="316">
                  <a:moveTo>
                    <a:pt x="0" y="137"/>
                  </a:moveTo>
                  <a:lnTo>
                    <a:pt x="7" y="155"/>
                  </a:lnTo>
                  <a:lnTo>
                    <a:pt x="26" y="171"/>
                  </a:lnTo>
                  <a:lnTo>
                    <a:pt x="59" y="185"/>
                  </a:lnTo>
                  <a:lnTo>
                    <a:pt x="95" y="195"/>
                  </a:lnTo>
                  <a:lnTo>
                    <a:pt x="141" y="203"/>
                  </a:lnTo>
                  <a:lnTo>
                    <a:pt x="193" y="205"/>
                  </a:lnTo>
                  <a:lnTo>
                    <a:pt x="252" y="203"/>
                  </a:lnTo>
                  <a:lnTo>
                    <a:pt x="301" y="198"/>
                  </a:lnTo>
                  <a:lnTo>
                    <a:pt x="351" y="192"/>
                  </a:lnTo>
                  <a:lnTo>
                    <a:pt x="403" y="187"/>
                  </a:lnTo>
                  <a:lnTo>
                    <a:pt x="462" y="185"/>
                  </a:lnTo>
                  <a:lnTo>
                    <a:pt x="554" y="188"/>
                  </a:lnTo>
                  <a:lnTo>
                    <a:pt x="636" y="195"/>
                  </a:lnTo>
                  <a:lnTo>
                    <a:pt x="714" y="206"/>
                  </a:lnTo>
                  <a:lnTo>
                    <a:pt x="786" y="220"/>
                  </a:lnTo>
                  <a:lnTo>
                    <a:pt x="852" y="234"/>
                  </a:lnTo>
                  <a:lnTo>
                    <a:pt x="920" y="251"/>
                  </a:lnTo>
                  <a:lnTo>
                    <a:pt x="986" y="267"/>
                  </a:lnTo>
                  <a:lnTo>
                    <a:pt x="1055" y="282"/>
                  </a:lnTo>
                  <a:lnTo>
                    <a:pt x="1127" y="297"/>
                  </a:lnTo>
                  <a:lnTo>
                    <a:pt x="1202" y="306"/>
                  </a:lnTo>
                  <a:lnTo>
                    <a:pt x="1287" y="314"/>
                  </a:lnTo>
                  <a:lnTo>
                    <a:pt x="1376" y="316"/>
                  </a:lnTo>
                  <a:lnTo>
                    <a:pt x="1441" y="314"/>
                  </a:lnTo>
                  <a:lnTo>
                    <a:pt x="1503" y="305"/>
                  </a:lnTo>
                  <a:lnTo>
                    <a:pt x="1552" y="292"/>
                  </a:lnTo>
                  <a:lnTo>
                    <a:pt x="1595" y="275"/>
                  </a:lnTo>
                  <a:lnTo>
                    <a:pt x="1628" y="254"/>
                  </a:lnTo>
                  <a:lnTo>
                    <a:pt x="1647" y="232"/>
                  </a:lnTo>
                  <a:lnTo>
                    <a:pt x="1657" y="206"/>
                  </a:lnTo>
                  <a:lnTo>
                    <a:pt x="1647" y="182"/>
                  </a:lnTo>
                  <a:lnTo>
                    <a:pt x="1628" y="161"/>
                  </a:lnTo>
                  <a:lnTo>
                    <a:pt x="1595" y="143"/>
                  </a:lnTo>
                  <a:lnTo>
                    <a:pt x="1549" y="128"/>
                  </a:lnTo>
                  <a:lnTo>
                    <a:pt x="1497" y="115"/>
                  </a:lnTo>
                  <a:lnTo>
                    <a:pt x="1441" y="104"/>
                  </a:lnTo>
                  <a:lnTo>
                    <a:pt x="1376" y="94"/>
                  </a:lnTo>
                  <a:lnTo>
                    <a:pt x="1310" y="85"/>
                  </a:lnTo>
                  <a:lnTo>
                    <a:pt x="1241" y="78"/>
                  </a:lnTo>
                  <a:lnTo>
                    <a:pt x="1173" y="71"/>
                  </a:lnTo>
                  <a:lnTo>
                    <a:pt x="1110" y="62"/>
                  </a:lnTo>
                  <a:lnTo>
                    <a:pt x="1055" y="52"/>
                  </a:lnTo>
                  <a:lnTo>
                    <a:pt x="1002" y="40"/>
                  </a:lnTo>
                  <a:lnTo>
                    <a:pt x="953" y="28"/>
                  </a:lnTo>
                  <a:lnTo>
                    <a:pt x="904" y="18"/>
                  </a:lnTo>
                  <a:lnTo>
                    <a:pt x="852" y="8"/>
                  </a:lnTo>
                  <a:lnTo>
                    <a:pt x="796" y="2"/>
                  </a:lnTo>
                  <a:lnTo>
                    <a:pt x="730" y="0"/>
                  </a:lnTo>
                  <a:lnTo>
                    <a:pt x="665" y="1"/>
                  </a:lnTo>
                  <a:lnTo>
                    <a:pt x="609" y="5"/>
                  </a:lnTo>
                  <a:lnTo>
                    <a:pt x="557" y="11"/>
                  </a:lnTo>
                  <a:lnTo>
                    <a:pt x="505" y="17"/>
                  </a:lnTo>
                  <a:lnTo>
                    <a:pt x="449" y="23"/>
                  </a:lnTo>
                  <a:lnTo>
                    <a:pt x="383" y="29"/>
                  </a:lnTo>
                  <a:lnTo>
                    <a:pt x="324" y="34"/>
                  </a:lnTo>
                  <a:lnTo>
                    <a:pt x="262" y="41"/>
                  </a:lnTo>
                  <a:lnTo>
                    <a:pt x="203" y="49"/>
                  </a:lnTo>
                  <a:lnTo>
                    <a:pt x="148" y="57"/>
                  </a:lnTo>
                  <a:lnTo>
                    <a:pt x="98" y="68"/>
                  </a:lnTo>
                  <a:lnTo>
                    <a:pt x="59" y="80"/>
                  </a:lnTo>
                  <a:lnTo>
                    <a:pt x="26" y="96"/>
                  </a:lnTo>
                  <a:lnTo>
                    <a:pt x="7" y="115"/>
                  </a:lnTo>
                  <a:lnTo>
                    <a:pt x="0" y="137"/>
                  </a:lnTo>
                </a:path>
              </a:pathLst>
            </a:cu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56" name="Line 42"/>
            <p:cNvSpPr>
              <a:spLocks noChangeShapeType="1"/>
            </p:cNvSpPr>
            <p:nvPr/>
          </p:nvSpPr>
          <p:spPr bwMode="auto">
            <a:xfrm rot="16200000" flipV="1">
              <a:off x="4120" y="3529"/>
              <a:ext cx="1" cy="95"/>
            </a:xfrm>
            <a:prstGeom prst="line">
              <a:avLst/>
            </a:pr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57" name="Line 43"/>
            <p:cNvSpPr>
              <a:spLocks noChangeShapeType="1"/>
            </p:cNvSpPr>
            <p:nvPr/>
          </p:nvSpPr>
          <p:spPr bwMode="auto">
            <a:xfrm rot="16200000" flipV="1">
              <a:off x="4048" y="3569"/>
              <a:ext cx="1" cy="16"/>
            </a:xfrm>
            <a:prstGeom prst="line">
              <a:avLst/>
            </a:pr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58" name="Line 44"/>
            <p:cNvSpPr>
              <a:spLocks noChangeShapeType="1"/>
            </p:cNvSpPr>
            <p:nvPr/>
          </p:nvSpPr>
          <p:spPr bwMode="auto">
            <a:xfrm rot="16200000" flipV="1">
              <a:off x="3977" y="3529"/>
              <a:ext cx="1" cy="95"/>
            </a:xfrm>
            <a:prstGeom prst="line">
              <a:avLst/>
            </a:pr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59" name="Line 45"/>
            <p:cNvSpPr>
              <a:spLocks noChangeShapeType="1"/>
            </p:cNvSpPr>
            <p:nvPr/>
          </p:nvSpPr>
          <p:spPr bwMode="auto">
            <a:xfrm rot="16200000" flipV="1">
              <a:off x="3905" y="3569"/>
              <a:ext cx="1" cy="16"/>
            </a:xfrm>
            <a:prstGeom prst="line">
              <a:avLst/>
            </a:pr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60" name="Line 46"/>
            <p:cNvSpPr>
              <a:spLocks noChangeShapeType="1"/>
            </p:cNvSpPr>
            <p:nvPr/>
          </p:nvSpPr>
          <p:spPr bwMode="auto">
            <a:xfrm rot="16200000" flipV="1">
              <a:off x="3833" y="3530"/>
              <a:ext cx="1" cy="94"/>
            </a:xfrm>
            <a:prstGeom prst="line">
              <a:avLst/>
            </a:pr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61" name="Line 47"/>
            <p:cNvSpPr>
              <a:spLocks noChangeShapeType="1"/>
            </p:cNvSpPr>
            <p:nvPr/>
          </p:nvSpPr>
          <p:spPr bwMode="auto">
            <a:xfrm rot="16200000" flipV="1">
              <a:off x="3762" y="3569"/>
              <a:ext cx="1" cy="16"/>
            </a:xfrm>
            <a:prstGeom prst="line">
              <a:avLst/>
            </a:pr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62" name="Line 48"/>
            <p:cNvSpPr>
              <a:spLocks noChangeShapeType="1"/>
            </p:cNvSpPr>
            <p:nvPr/>
          </p:nvSpPr>
          <p:spPr bwMode="auto">
            <a:xfrm rot="16200000" flipV="1">
              <a:off x="3690" y="3530"/>
              <a:ext cx="1" cy="94"/>
            </a:xfrm>
            <a:prstGeom prst="line">
              <a:avLst/>
            </a:pr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63" name="Line 49"/>
            <p:cNvSpPr>
              <a:spLocks noChangeShapeType="1"/>
            </p:cNvSpPr>
            <p:nvPr/>
          </p:nvSpPr>
          <p:spPr bwMode="auto">
            <a:xfrm rot="16200000" flipV="1">
              <a:off x="3619" y="3569"/>
              <a:ext cx="1" cy="16"/>
            </a:xfrm>
            <a:prstGeom prst="line">
              <a:avLst/>
            </a:pr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64" name="Line 50"/>
            <p:cNvSpPr>
              <a:spLocks noChangeShapeType="1"/>
            </p:cNvSpPr>
            <p:nvPr/>
          </p:nvSpPr>
          <p:spPr bwMode="auto">
            <a:xfrm rot="16200000" flipV="1">
              <a:off x="3547" y="3530"/>
              <a:ext cx="1" cy="94"/>
            </a:xfrm>
            <a:prstGeom prst="line">
              <a:avLst/>
            </a:pr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65" name="Line 51"/>
            <p:cNvSpPr>
              <a:spLocks noChangeShapeType="1"/>
            </p:cNvSpPr>
            <p:nvPr/>
          </p:nvSpPr>
          <p:spPr bwMode="auto">
            <a:xfrm rot="16200000" flipV="1">
              <a:off x="3476" y="3568"/>
              <a:ext cx="1" cy="17"/>
            </a:xfrm>
            <a:prstGeom prst="line">
              <a:avLst/>
            </a:pr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66" name="Line 52"/>
            <p:cNvSpPr>
              <a:spLocks noChangeShapeType="1"/>
            </p:cNvSpPr>
            <p:nvPr/>
          </p:nvSpPr>
          <p:spPr bwMode="auto">
            <a:xfrm rot="16200000" flipV="1">
              <a:off x="3404" y="3530"/>
              <a:ext cx="1" cy="94"/>
            </a:xfrm>
            <a:prstGeom prst="line">
              <a:avLst/>
            </a:pr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67" name="Line 53"/>
            <p:cNvSpPr>
              <a:spLocks noChangeShapeType="1"/>
            </p:cNvSpPr>
            <p:nvPr/>
          </p:nvSpPr>
          <p:spPr bwMode="auto">
            <a:xfrm rot="16200000" flipV="1">
              <a:off x="3333" y="3568"/>
              <a:ext cx="1" cy="17"/>
            </a:xfrm>
            <a:prstGeom prst="line">
              <a:avLst/>
            </a:pr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68" name="Line 54"/>
            <p:cNvSpPr>
              <a:spLocks noChangeShapeType="1"/>
            </p:cNvSpPr>
            <p:nvPr/>
          </p:nvSpPr>
          <p:spPr bwMode="auto">
            <a:xfrm rot="16200000" flipV="1">
              <a:off x="3262" y="3529"/>
              <a:ext cx="1" cy="96"/>
            </a:xfrm>
            <a:prstGeom prst="line">
              <a:avLst/>
            </a:pr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69" name="Line 55"/>
            <p:cNvSpPr>
              <a:spLocks noChangeShapeType="1"/>
            </p:cNvSpPr>
            <p:nvPr/>
          </p:nvSpPr>
          <p:spPr bwMode="auto">
            <a:xfrm rot="16200000" flipV="1">
              <a:off x="3189" y="3569"/>
              <a:ext cx="1" cy="16"/>
            </a:xfrm>
            <a:prstGeom prst="line">
              <a:avLst/>
            </a:pr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70" name="Line 56"/>
            <p:cNvSpPr>
              <a:spLocks noChangeShapeType="1"/>
            </p:cNvSpPr>
            <p:nvPr/>
          </p:nvSpPr>
          <p:spPr bwMode="auto">
            <a:xfrm rot="16200000" flipV="1">
              <a:off x="3119" y="3529"/>
              <a:ext cx="1" cy="96"/>
            </a:xfrm>
            <a:prstGeom prst="line">
              <a:avLst/>
            </a:pr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71" name="Line 57"/>
            <p:cNvSpPr>
              <a:spLocks noChangeShapeType="1"/>
            </p:cNvSpPr>
            <p:nvPr/>
          </p:nvSpPr>
          <p:spPr bwMode="auto">
            <a:xfrm rot="16200000" flipV="1">
              <a:off x="3046" y="3569"/>
              <a:ext cx="1" cy="16"/>
            </a:xfrm>
            <a:prstGeom prst="line">
              <a:avLst/>
            </a:pr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72" name="Line 58"/>
            <p:cNvSpPr>
              <a:spLocks noChangeShapeType="1"/>
            </p:cNvSpPr>
            <p:nvPr/>
          </p:nvSpPr>
          <p:spPr bwMode="auto">
            <a:xfrm rot="16200000" flipV="1">
              <a:off x="2975" y="3529"/>
              <a:ext cx="1" cy="96"/>
            </a:xfrm>
            <a:prstGeom prst="line">
              <a:avLst/>
            </a:pr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73" name="Line 59"/>
            <p:cNvSpPr>
              <a:spLocks noChangeShapeType="1"/>
            </p:cNvSpPr>
            <p:nvPr/>
          </p:nvSpPr>
          <p:spPr bwMode="auto">
            <a:xfrm rot="16200000" flipV="1">
              <a:off x="2903" y="3569"/>
              <a:ext cx="1" cy="16"/>
            </a:xfrm>
            <a:prstGeom prst="line">
              <a:avLst/>
            </a:pr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74" name="Line 60"/>
            <p:cNvSpPr>
              <a:spLocks noChangeShapeType="1"/>
            </p:cNvSpPr>
            <p:nvPr/>
          </p:nvSpPr>
          <p:spPr bwMode="auto">
            <a:xfrm rot="16200000" flipV="1">
              <a:off x="2832" y="3529"/>
              <a:ext cx="1" cy="96"/>
            </a:xfrm>
            <a:prstGeom prst="line">
              <a:avLst/>
            </a:pr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75" name="Line 61"/>
            <p:cNvSpPr>
              <a:spLocks noChangeShapeType="1"/>
            </p:cNvSpPr>
            <p:nvPr/>
          </p:nvSpPr>
          <p:spPr bwMode="auto">
            <a:xfrm rot="16200000" flipV="1">
              <a:off x="2761" y="3569"/>
              <a:ext cx="1" cy="15"/>
            </a:xfrm>
            <a:prstGeom prst="line">
              <a:avLst/>
            </a:pr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76" name="Line 62"/>
            <p:cNvSpPr>
              <a:spLocks noChangeShapeType="1"/>
            </p:cNvSpPr>
            <p:nvPr/>
          </p:nvSpPr>
          <p:spPr bwMode="auto">
            <a:xfrm rot="16200000" flipV="1">
              <a:off x="2689" y="3529"/>
              <a:ext cx="1" cy="96"/>
            </a:xfrm>
            <a:prstGeom prst="line">
              <a:avLst/>
            </a:pr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77" name="Line 63"/>
            <p:cNvSpPr>
              <a:spLocks noChangeShapeType="1"/>
            </p:cNvSpPr>
            <p:nvPr/>
          </p:nvSpPr>
          <p:spPr bwMode="auto">
            <a:xfrm rot="16200000" flipV="1">
              <a:off x="2618" y="3569"/>
              <a:ext cx="1" cy="15"/>
            </a:xfrm>
            <a:prstGeom prst="line">
              <a:avLst/>
            </a:pr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78" name="Line 64"/>
            <p:cNvSpPr>
              <a:spLocks noChangeShapeType="1"/>
            </p:cNvSpPr>
            <p:nvPr/>
          </p:nvSpPr>
          <p:spPr bwMode="auto">
            <a:xfrm rot="16200000" flipV="1">
              <a:off x="2546" y="3529"/>
              <a:ext cx="1" cy="96"/>
            </a:xfrm>
            <a:prstGeom prst="line">
              <a:avLst/>
            </a:pr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79" name="Line 65"/>
            <p:cNvSpPr>
              <a:spLocks noChangeShapeType="1"/>
            </p:cNvSpPr>
            <p:nvPr/>
          </p:nvSpPr>
          <p:spPr bwMode="auto">
            <a:xfrm rot="16200000" flipV="1">
              <a:off x="2475" y="3569"/>
              <a:ext cx="1" cy="15"/>
            </a:xfrm>
            <a:prstGeom prst="line">
              <a:avLst/>
            </a:pr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80" name="Line 66"/>
            <p:cNvSpPr>
              <a:spLocks noChangeShapeType="1"/>
            </p:cNvSpPr>
            <p:nvPr/>
          </p:nvSpPr>
          <p:spPr bwMode="auto">
            <a:xfrm rot="16200000" flipV="1">
              <a:off x="2403" y="3529"/>
              <a:ext cx="1" cy="96"/>
            </a:xfrm>
            <a:prstGeom prst="line">
              <a:avLst/>
            </a:pr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81" name="Line 67"/>
            <p:cNvSpPr>
              <a:spLocks noChangeShapeType="1"/>
            </p:cNvSpPr>
            <p:nvPr/>
          </p:nvSpPr>
          <p:spPr bwMode="auto">
            <a:xfrm rot="16200000" flipV="1">
              <a:off x="2332" y="3569"/>
              <a:ext cx="1" cy="15"/>
            </a:xfrm>
            <a:prstGeom prst="line">
              <a:avLst/>
            </a:pr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82" name="Line 68"/>
            <p:cNvSpPr>
              <a:spLocks noChangeShapeType="1"/>
            </p:cNvSpPr>
            <p:nvPr/>
          </p:nvSpPr>
          <p:spPr bwMode="auto">
            <a:xfrm rot="16200000" flipV="1">
              <a:off x="2260" y="3529"/>
              <a:ext cx="1" cy="96"/>
            </a:xfrm>
            <a:prstGeom prst="line">
              <a:avLst/>
            </a:pr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83" name="Line 69"/>
            <p:cNvSpPr>
              <a:spLocks noChangeShapeType="1"/>
            </p:cNvSpPr>
            <p:nvPr/>
          </p:nvSpPr>
          <p:spPr bwMode="auto">
            <a:xfrm rot="16200000" flipV="1">
              <a:off x="2189" y="3569"/>
              <a:ext cx="1" cy="16"/>
            </a:xfrm>
            <a:prstGeom prst="line">
              <a:avLst/>
            </a:pr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84" name="Line 70"/>
            <p:cNvSpPr>
              <a:spLocks noChangeShapeType="1"/>
            </p:cNvSpPr>
            <p:nvPr/>
          </p:nvSpPr>
          <p:spPr bwMode="auto">
            <a:xfrm rot="16200000" flipV="1">
              <a:off x="2117" y="3529"/>
              <a:ext cx="1" cy="96"/>
            </a:xfrm>
            <a:prstGeom prst="line">
              <a:avLst/>
            </a:pr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85" name="Line 71"/>
            <p:cNvSpPr>
              <a:spLocks noChangeShapeType="1"/>
            </p:cNvSpPr>
            <p:nvPr/>
          </p:nvSpPr>
          <p:spPr bwMode="auto">
            <a:xfrm rot="16200000" flipV="1">
              <a:off x="2046" y="3569"/>
              <a:ext cx="1" cy="16"/>
            </a:xfrm>
            <a:prstGeom prst="line">
              <a:avLst/>
            </a:pr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86" name="Line 72"/>
            <p:cNvSpPr>
              <a:spLocks noChangeShapeType="1"/>
            </p:cNvSpPr>
            <p:nvPr/>
          </p:nvSpPr>
          <p:spPr bwMode="auto">
            <a:xfrm rot="16200000" flipV="1">
              <a:off x="1982" y="3537"/>
              <a:ext cx="1" cy="80"/>
            </a:xfrm>
            <a:prstGeom prst="line">
              <a:avLst/>
            </a:pr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87" name="Freeform 73"/>
            <p:cNvSpPr>
              <a:spLocks/>
            </p:cNvSpPr>
            <p:nvPr/>
          </p:nvSpPr>
          <p:spPr bwMode="auto">
            <a:xfrm rot="-5400000">
              <a:off x="2781" y="3200"/>
              <a:ext cx="381" cy="1661"/>
            </a:xfrm>
            <a:custGeom>
              <a:avLst/>
              <a:gdLst>
                <a:gd name="T0" fmla="*/ 6 w 610"/>
                <a:gd name="T1" fmla="*/ 0 h 1021"/>
                <a:gd name="T2" fmla="*/ 7 w 610"/>
                <a:gd name="T3" fmla="*/ 1004 h 1021"/>
                <a:gd name="T4" fmla="*/ 7 w 610"/>
                <a:gd name="T5" fmla="*/ 2110 h 1021"/>
                <a:gd name="T6" fmla="*/ 9 w 610"/>
                <a:gd name="T7" fmla="*/ 3433 h 1021"/>
                <a:gd name="T8" fmla="*/ 10 w 610"/>
                <a:gd name="T9" fmla="*/ 4796 h 1021"/>
                <a:gd name="T10" fmla="*/ 11 w 610"/>
                <a:gd name="T11" fmla="*/ 6338 h 1021"/>
                <a:gd name="T12" fmla="*/ 12 w 610"/>
                <a:gd name="T13" fmla="*/ 7802 h 1021"/>
                <a:gd name="T14" fmla="*/ 12 w 610"/>
                <a:gd name="T15" fmla="*/ 9231 h 1021"/>
                <a:gd name="T16" fmla="*/ 13 w 610"/>
                <a:gd name="T17" fmla="*/ 10708 h 1021"/>
                <a:gd name="T18" fmla="*/ 14 w 610"/>
                <a:gd name="T19" fmla="*/ 12034 h 1021"/>
                <a:gd name="T20" fmla="*/ 14 w 610"/>
                <a:gd name="T21" fmla="*/ 13216 h 1021"/>
                <a:gd name="T22" fmla="*/ 14 w 610"/>
                <a:gd name="T23" fmla="*/ 14233 h 1021"/>
                <a:gd name="T24" fmla="*/ 14 w 610"/>
                <a:gd name="T25" fmla="*/ 15017 h 1021"/>
                <a:gd name="T26" fmla="*/ 13 w 610"/>
                <a:gd name="T27" fmla="*/ 16356 h 1021"/>
                <a:gd name="T28" fmla="*/ 12 w 610"/>
                <a:gd name="T29" fmla="*/ 17602 h 1021"/>
                <a:gd name="T30" fmla="*/ 11 w 610"/>
                <a:gd name="T31" fmla="*/ 18870 h 1021"/>
                <a:gd name="T32" fmla="*/ 10 w 610"/>
                <a:gd name="T33" fmla="*/ 20202 h 1021"/>
                <a:gd name="T34" fmla="*/ 9 w 610"/>
                <a:gd name="T35" fmla="*/ 21596 h 1021"/>
                <a:gd name="T36" fmla="*/ 7 w 610"/>
                <a:gd name="T37" fmla="*/ 22948 h 1021"/>
                <a:gd name="T38" fmla="*/ 6 w 610"/>
                <a:gd name="T39" fmla="*/ 24396 h 1021"/>
                <a:gd name="T40" fmla="*/ 4 w 610"/>
                <a:gd name="T41" fmla="*/ 25902 h 1021"/>
                <a:gd name="T42" fmla="*/ 2 w 610"/>
                <a:gd name="T43" fmla="*/ 27469 h 1021"/>
                <a:gd name="T44" fmla="*/ 1 w 610"/>
                <a:gd name="T45" fmla="*/ 29138 h 1021"/>
                <a:gd name="T46" fmla="*/ 1 w 610"/>
                <a:gd name="T47" fmla="*/ 30973 h 1021"/>
                <a:gd name="T48" fmla="*/ 1 w 610"/>
                <a:gd name="T49" fmla="*/ 32773 h 1021"/>
                <a:gd name="T50" fmla="*/ 0 w 610"/>
                <a:gd name="T51" fmla="*/ 34777 h 1021"/>
                <a:gd name="T52" fmla="*/ 0 w 610"/>
                <a:gd name="T53" fmla="*/ 35703 h 1021"/>
                <a:gd name="T54" fmla="*/ 1 w 610"/>
                <a:gd name="T55" fmla="*/ 36998 h 1021"/>
                <a:gd name="T56" fmla="*/ 1 w 610"/>
                <a:gd name="T57" fmla="*/ 38506 h 1021"/>
                <a:gd name="T58" fmla="*/ 1 w 610"/>
                <a:gd name="T59" fmla="*/ 40170 h 1021"/>
                <a:gd name="T60" fmla="*/ 1 w 610"/>
                <a:gd name="T61" fmla="*/ 41901 h 1021"/>
                <a:gd name="T62" fmla="*/ 2 w 610"/>
                <a:gd name="T63" fmla="*/ 43734 h 1021"/>
                <a:gd name="T64" fmla="*/ 4 w 610"/>
                <a:gd name="T65" fmla="*/ 45480 h 1021"/>
                <a:gd name="T66" fmla="*/ 4 w 610"/>
                <a:gd name="T67" fmla="*/ 47196 h 1021"/>
                <a:gd name="T68" fmla="*/ 6 w 610"/>
                <a:gd name="T69" fmla="*/ 48699 h 1021"/>
                <a:gd name="T70" fmla="*/ 7 w 610"/>
                <a:gd name="T71" fmla="*/ 50095 h 102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10"/>
                <a:gd name="T109" fmla="*/ 0 h 1021"/>
                <a:gd name="T110" fmla="*/ 610 w 610"/>
                <a:gd name="T111" fmla="*/ 1021 h 1021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10" h="1021">
                  <a:moveTo>
                    <a:pt x="233" y="0"/>
                  </a:moveTo>
                  <a:lnTo>
                    <a:pt x="289" y="20"/>
                  </a:lnTo>
                  <a:lnTo>
                    <a:pt x="341" y="43"/>
                  </a:lnTo>
                  <a:lnTo>
                    <a:pt x="393" y="70"/>
                  </a:lnTo>
                  <a:lnTo>
                    <a:pt x="439" y="98"/>
                  </a:lnTo>
                  <a:lnTo>
                    <a:pt x="482" y="129"/>
                  </a:lnTo>
                  <a:lnTo>
                    <a:pt x="518" y="159"/>
                  </a:lnTo>
                  <a:lnTo>
                    <a:pt x="551" y="188"/>
                  </a:lnTo>
                  <a:lnTo>
                    <a:pt x="577" y="218"/>
                  </a:lnTo>
                  <a:lnTo>
                    <a:pt x="593" y="245"/>
                  </a:lnTo>
                  <a:lnTo>
                    <a:pt x="606" y="269"/>
                  </a:lnTo>
                  <a:lnTo>
                    <a:pt x="610" y="290"/>
                  </a:lnTo>
                  <a:lnTo>
                    <a:pt x="606" y="306"/>
                  </a:lnTo>
                  <a:lnTo>
                    <a:pt x="580" y="333"/>
                  </a:lnTo>
                  <a:lnTo>
                    <a:pt x="544" y="359"/>
                  </a:lnTo>
                  <a:lnTo>
                    <a:pt x="495" y="385"/>
                  </a:lnTo>
                  <a:lnTo>
                    <a:pt x="439" y="412"/>
                  </a:lnTo>
                  <a:lnTo>
                    <a:pt x="377" y="440"/>
                  </a:lnTo>
                  <a:lnTo>
                    <a:pt x="315" y="468"/>
                  </a:lnTo>
                  <a:lnTo>
                    <a:pt x="249" y="497"/>
                  </a:lnTo>
                  <a:lnTo>
                    <a:pt x="187" y="528"/>
                  </a:lnTo>
                  <a:lnTo>
                    <a:pt x="128" y="560"/>
                  </a:lnTo>
                  <a:lnTo>
                    <a:pt x="79" y="594"/>
                  </a:lnTo>
                  <a:lnTo>
                    <a:pt x="40" y="631"/>
                  </a:lnTo>
                  <a:lnTo>
                    <a:pt x="10" y="668"/>
                  </a:lnTo>
                  <a:lnTo>
                    <a:pt x="0" y="709"/>
                  </a:lnTo>
                  <a:lnTo>
                    <a:pt x="0" y="728"/>
                  </a:lnTo>
                  <a:lnTo>
                    <a:pt x="10" y="754"/>
                  </a:lnTo>
                  <a:lnTo>
                    <a:pt x="27" y="785"/>
                  </a:lnTo>
                  <a:lnTo>
                    <a:pt x="46" y="819"/>
                  </a:lnTo>
                  <a:lnTo>
                    <a:pt x="76" y="854"/>
                  </a:lnTo>
                  <a:lnTo>
                    <a:pt x="105" y="891"/>
                  </a:lnTo>
                  <a:lnTo>
                    <a:pt x="145" y="927"/>
                  </a:lnTo>
                  <a:lnTo>
                    <a:pt x="187" y="962"/>
                  </a:lnTo>
                  <a:lnTo>
                    <a:pt x="236" y="993"/>
                  </a:lnTo>
                  <a:lnTo>
                    <a:pt x="289" y="1021"/>
                  </a:lnTo>
                </a:path>
              </a:pathLst>
            </a:cu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88" name="Freeform 74"/>
            <p:cNvSpPr>
              <a:spLocks/>
            </p:cNvSpPr>
            <p:nvPr/>
          </p:nvSpPr>
          <p:spPr bwMode="auto">
            <a:xfrm rot="-5400000">
              <a:off x="2891" y="2127"/>
              <a:ext cx="476" cy="1768"/>
            </a:xfrm>
            <a:custGeom>
              <a:avLst/>
              <a:gdLst>
                <a:gd name="T0" fmla="*/ 6 w 763"/>
                <a:gd name="T1" fmla="*/ 0 h 1087"/>
                <a:gd name="T2" fmla="*/ 4 w 763"/>
                <a:gd name="T3" fmla="*/ 852 h 1087"/>
                <a:gd name="T4" fmla="*/ 4 w 763"/>
                <a:gd name="T5" fmla="*/ 1778 h 1087"/>
                <a:gd name="T6" fmla="*/ 2 w 763"/>
                <a:gd name="T7" fmla="*/ 2837 h 1087"/>
                <a:gd name="T8" fmla="*/ 1 w 763"/>
                <a:gd name="T9" fmla="*/ 4074 h 1087"/>
                <a:gd name="T10" fmla="*/ 1 w 763"/>
                <a:gd name="T11" fmla="*/ 5236 h 1087"/>
                <a:gd name="T12" fmla="*/ 1 w 763"/>
                <a:gd name="T13" fmla="*/ 6566 h 1087"/>
                <a:gd name="T14" fmla="*/ 0 w 763"/>
                <a:gd name="T15" fmla="*/ 7921 h 1087"/>
                <a:gd name="T16" fmla="*/ 1 w 763"/>
                <a:gd name="T17" fmla="*/ 9307 h 1087"/>
                <a:gd name="T18" fmla="*/ 1 w 763"/>
                <a:gd name="T19" fmla="*/ 10481 h 1087"/>
                <a:gd name="T20" fmla="*/ 1 w 763"/>
                <a:gd name="T21" fmla="*/ 11477 h 1087"/>
                <a:gd name="T22" fmla="*/ 1 w 763"/>
                <a:gd name="T23" fmla="*/ 12444 h 1087"/>
                <a:gd name="T24" fmla="*/ 1 w 763"/>
                <a:gd name="T25" fmla="*/ 13305 h 1087"/>
                <a:gd name="T26" fmla="*/ 1 w 763"/>
                <a:gd name="T27" fmla="*/ 14312 h 1087"/>
                <a:gd name="T28" fmla="*/ 2 w 763"/>
                <a:gd name="T29" fmla="*/ 15245 h 1087"/>
                <a:gd name="T30" fmla="*/ 4 w 763"/>
                <a:gd name="T31" fmla="*/ 16333 h 1087"/>
                <a:gd name="T32" fmla="*/ 4 w 763"/>
                <a:gd name="T33" fmla="*/ 17495 h 1087"/>
                <a:gd name="T34" fmla="*/ 6 w 763"/>
                <a:gd name="T35" fmla="*/ 18757 h 1087"/>
                <a:gd name="T36" fmla="*/ 7 w 763"/>
                <a:gd name="T37" fmla="*/ 20274 h 1087"/>
                <a:gd name="T38" fmla="*/ 9 w 763"/>
                <a:gd name="T39" fmla="*/ 21984 h 1087"/>
                <a:gd name="T40" fmla="*/ 11 w 763"/>
                <a:gd name="T41" fmla="*/ 23997 h 1087"/>
                <a:gd name="T42" fmla="*/ 12 w 763"/>
                <a:gd name="T43" fmla="*/ 26196 h 1087"/>
                <a:gd name="T44" fmla="*/ 14 w 763"/>
                <a:gd name="T45" fmla="*/ 28600 h 1087"/>
                <a:gd name="T46" fmla="*/ 16 w 763"/>
                <a:gd name="T47" fmla="*/ 31112 h 1087"/>
                <a:gd name="T48" fmla="*/ 16 w 763"/>
                <a:gd name="T49" fmla="*/ 33782 h 1087"/>
                <a:gd name="T50" fmla="*/ 17 w 763"/>
                <a:gd name="T51" fmla="*/ 36677 h 1087"/>
                <a:gd name="T52" fmla="*/ 17 w 763"/>
                <a:gd name="T53" fmla="*/ 39568 h 1087"/>
                <a:gd name="T54" fmla="*/ 17 w 763"/>
                <a:gd name="T55" fmla="*/ 40516 h 1087"/>
                <a:gd name="T56" fmla="*/ 17 w 763"/>
                <a:gd name="T57" fmla="*/ 41643 h 1087"/>
                <a:gd name="T58" fmla="*/ 16 w 763"/>
                <a:gd name="T59" fmla="*/ 42939 h 1087"/>
                <a:gd name="T60" fmla="*/ 16 w 763"/>
                <a:gd name="T61" fmla="*/ 44328 h 1087"/>
                <a:gd name="T62" fmla="*/ 15 w 763"/>
                <a:gd name="T63" fmla="*/ 45900 h 1087"/>
                <a:gd name="T64" fmla="*/ 14 w 763"/>
                <a:gd name="T65" fmla="*/ 47399 h 1087"/>
                <a:gd name="T66" fmla="*/ 12 w 763"/>
                <a:gd name="T67" fmla="*/ 48971 h 1087"/>
                <a:gd name="T68" fmla="*/ 12 w 763"/>
                <a:gd name="T69" fmla="*/ 50508 h 1087"/>
                <a:gd name="T70" fmla="*/ 11 w 763"/>
                <a:gd name="T71" fmla="*/ 51914 h 1087"/>
                <a:gd name="T72" fmla="*/ 9 w 763"/>
                <a:gd name="T73" fmla="*/ 53251 h 108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63"/>
                <a:gd name="T112" fmla="*/ 0 h 1087"/>
                <a:gd name="T113" fmla="*/ 763 w 763"/>
                <a:gd name="T114" fmla="*/ 1087 h 108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63" h="1087">
                  <a:moveTo>
                    <a:pt x="239" y="0"/>
                  </a:moveTo>
                  <a:lnTo>
                    <a:pt x="200" y="17"/>
                  </a:lnTo>
                  <a:lnTo>
                    <a:pt x="157" y="36"/>
                  </a:lnTo>
                  <a:lnTo>
                    <a:pt x="115" y="58"/>
                  </a:lnTo>
                  <a:lnTo>
                    <a:pt x="72" y="83"/>
                  </a:lnTo>
                  <a:lnTo>
                    <a:pt x="40" y="107"/>
                  </a:lnTo>
                  <a:lnTo>
                    <a:pt x="13" y="134"/>
                  </a:lnTo>
                  <a:lnTo>
                    <a:pt x="0" y="162"/>
                  </a:lnTo>
                  <a:lnTo>
                    <a:pt x="4" y="190"/>
                  </a:lnTo>
                  <a:lnTo>
                    <a:pt x="13" y="214"/>
                  </a:lnTo>
                  <a:lnTo>
                    <a:pt x="23" y="234"/>
                  </a:lnTo>
                  <a:lnTo>
                    <a:pt x="36" y="254"/>
                  </a:lnTo>
                  <a:lnTo>
                    <a:pt x="53" y="272"/>
                  </a:lnTo>
                  <a:lnTo>
                    <a:pt x="76" y="292"/>
                  </a:lnTo>
                  <a:lnTo>
                    <a:pt x="105" y="311"/>
                  </a:lnTo>
                  <a:lnTo>
                    <a:pt x="148" y="333"/>
                  </a:lnTo>
                  <a:lnTo>
                    <a:pt x="200" y="357"/>
                  </a:lnTo>
                  <a:lnTo>
                    <a:pt x="265" y="383"/>
                  </a:lnTo>
                  <a:lnTo>
                    <a:pt x="341" y="414"/>
                  </a:lnTo>
                  <a:lnTo>
                    <a:pt x="413" y="449"/>
                  </a:lnTo>
                  <a:lnTo>
                    <a:pt x="488" y="490"/>
                  </a:lnTo>
                  <a:lnTo>
                    <a:pt x="557" y="535"/>
                  </a:lnTo>
                  <a:lnTo>
                    <a:pt x="619" y="584"/>
                  </a:lnTo>
                  <a:lnTo>
                    <a:pt x="675" y="635"/>
                  </a:lnTo>
                  <a:lnTo>
                    <a:pt x="717" y="690"/>
                  </a:lnTo>
                  <a:lnTo>
                    <a:pt x="750" y="749"/>
                  </a:lnTo>
                  <a:lnTo>
                    <a:pt x="763" y="808"/>
                  </a:lnTo>
                  <a:lnTo>
                    <a:pt x="757" y="827"/>
                  </a:lnTo>
                  <a:lnTo>
                    <a:pt x="744" y="850"/>
                  </a:lnTo>
                  <a:lnTo>
                    <a:pt x="721" y="877"/>
                  </a:lnTo>
                  <a:lnTo>
                    <a:pt x="688" y="905"/>
                  </a:lnTo>
                  <a:lnTo>
                    <a:pt x="649" y="937"/>
                  </a:lnTo>
                  <a:lnTo>
                    <a:pt x="606" y="968"/>
                  </a:lnTo>
                  <a:lnTo>
                    <a:pt x="557" y="1000"/>
                  </a:lnTo>
                  <a:lnTo>
                    <a:pt x="508" y="1031"/>
                  </a:lnTo>
                  <a:lnTo>
                    <a:pt x="452" y="1060"/>
                  </a:lnTo>
                  <a:lnTo>
                    <a:pt x="400" y="1087"/>
                  </a:lnTo>
                </a:path>
              </a:pathLst>
            </a:cu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89" name="Freeform 75"/>
            <p:cNvSpPr>
              <a:spLocks/>
            </p:cNvSpPr>
            <p:nvPr/>
          </p:nvSpPr>
          <p:spPr bwMode="auto">
            <a:xfrm rot="-5400000">
              <a:off x="3404" y="3396"/>
              <a:ext cx="1043" cy="247"/>
            </a:xfrm>
            <a:custGeom>
              <a:avLst/>
              <a:gdLst>
                <a:gd name="T0" fmla="*/ 0 w 1670"/>
                <a:gd name="T1" fmla="*/ 0 h 152"/>
                <a:gd name="T2" fmla="*/ 1 w 1670"/>
                <a:gd name="T3" fmla="*/ 89 h 152"/>
                <a:gd name="T4" fmla="*/ 1 w 1670"/>
                <a:gd name="T5" fmla="*/ 327 h 152"/>
                <a:gd name="T6" fmla="*/ 1 w 1670"/>
                <a:gd name="T7" fmla="*/ 622 h 152"/>
                <a:gd name="T8" fmla="*/ 2 w 1670"/>
                <a:gd name="T9" fmla="*/ 947 h 152"/>
                <a:gd name="T10" fmla="*/ 3 w 1670"/>
                <a:gd name="T11" fmla="*/ 1402 h 152"/>
                <a:gd name="T12" fmla="*/ 4 w 1670"/>
                <a:gd name="T13" fmla="*/ 1792 h 152"/>
                <a:gd name="T14" fmla="*/ 6 w 1670"/>
                <a:gd name="T15" fmla="*/ 2100 h 152"/>
                <a:gd name="T16" fmla="*/ 7 w 1670"/>
                <a:gd name="T17" fmla="*/ 2334 h 152"/>
                <a:gd name="T18" fmla="*/ 7 w 1670"/>
                <a:gd name="T19" fmla="*/ 2390 h 152"/>
                <a:gd name="T20" fmla="*/ 9 w 1670"/>
                <a:gd name="T21" fmla="*/ 2334 h 152"/>
                <a:gd name="T22" fmla="*/ 10 w 1670"/>
                <a:gd name="T23" fmla="*/ 2100 h 152"/>
                <a:gd name="T24" fmla="*/ 11 w 1670"/>
                <a:gd name="T25" fmla="*/ 1792 h 152"/>
                <a:gd name="T26" fmla="*/ 12 w 1670"/>
                <a:gd name="T27" fmla="*/ 1539 h 152"/>
                <a:gd name="T28" fmla="*/ 13 w 1670"/>
                <a:gd name="T29" fmla="*/ 1471 h 152"/>
                <a:gd name="T30" fmla="*/ 15 w 1670"/>
                <a:gd name="T31" fmla="*/ 1539 h 152"/>
                <a:gd name="T32" fmla="*/ 17 w 1670"/>
                <a:gd name="T33" fmla="*/ 1944 h 152"/>
                <a:gd name="T34" fmla="*/ 19 w 1670"/>
                <a:gd name="T35" fmla="*/ 2390 h 152"/>
                <a:gd name="T36" fmla="*/ 20 w 1670"/>
                <a:gd name="T37" fmla="*/ 3013 h 152"/>
                <a:gd name="T38" fmla="*/ 22 w 1670"/>
                <a:gd name="T39" fmla="*/ 3702 h 152"/>
                <a:gd name="T40" fmla="*/ 24 w 1670"/>
                <a:gd name="T41" fmla="*/ 4441 h 152"/>
                <a:gd name="T42" fmla="*/ 26 w 1670"/>
                <a:gd name="T43" fmla="*/ 5210 h 152"/>
                <a:gd name="T44" fmla="*/ 27 w 1670"/>
                <a:gd name="T45" fmla="*/ 5891 h 152"/>
                <a:gd name="T46" fmla="*/ 29 w 1670"/>
                <a:gd name="T47" fmla="*/ 6515 h 152"/>
                <a:gd name="T48" fmla="*/ 30 w 1670"/>
                <a:gd name="T49" fmla="*/ 6942 h 152"/>
                <a:gd name="T50" fmla="*/ 32 w 1670"/>
                <a:gd name="T51" fmla="*/ 7327 h 152"/>
                <a:gd name="T52" fmla="*/ 34 w 1670"/>
                <a:gd name="T53" fmla="*/ 7386 h 152"/>
                <a:gd name="T54" fmla="*/ 36 w 1670"/>
                <a:gd name="T55" fmla="*/ 7238 h 152"/>
                <a:gd name="T56" fmla="*/ 37 w 1670"/>
                <a:gd name="T57" fmla="*/ 6812 h 152"/>
                <a:gd name="T58" fmla="*/ 39 w 1670"/>
                <a:gd name="T59" fmla="*/ 6312 h 15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670"/>
                <a:gd name="T91" fmla="*/ 0 h 152"/>
                <a:gd name="T92" fmla="*/ 1670 w 1670"/>
                <a:gd name="T93" fmla="*/ 152 h 15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670" h="152">
                  <a:moveTo>
                    <a:pt x="0" y="0"/>
                  </a:moveTo>
                  <a:lnTo>
                    <a:pt x="6" y="2"/>
                  </a:lnTo>
                  <a:lnTo>
                    <a:pt x="26" y="7"/>
                  </a:lnTo>
                  <a:lnTo>
                    <a:pt x="55" y="13"/>
                  </a:lnTo>
                  <a:lnTo>
                    <a:pt x="91" y="20"/>
                  </a:lnTo>
                  <a:lnTo>
                    <a:pt x="137" y="29"/>
                  </a:lnTo>
                  <a:lnTo>
                    <a:pt x="186" y="37"/>
                  </a:lnTo>
                  <a:lnTo>
                    <a:pt x="235" y="43"/>
                  </a:lnTo>
                  <a:lnTo>
                    <a:pt x="288" y="48"/>
                  </a:lnTo>
                  <a:lnTo>
                    <a:pt x="337" y="49"/>
                  </a:lnTo>
                  <a:lnTo>
                    <a:pt x="386" y="48"/>
                  </a:lnTo>
                  <a:lnTo>
                    <a:pt x="432" y="43"/>
                  </a:lnTo>
                  <a:lnTo>
                    <a:pt x="474" y="37"/>
                  </a:lnTo>
                  <a:lnTo>
                    <a:pt x="520" y="32"/>
                  </a:lnTo>
                  <a:lnTo>
                    <a:pt x="573" y="30"/>
                  </a:lnTo>
                  <a:lnTo>
                    <a:pt x="661" y="32"/>
                  </a:lnTo>
                  <a:lnTo>
                    <a:pt x="743" y="40"/>
                  </a:lnTo>
                  <a:lnTo>
                    <a:pt x="818" y="49"/>
                  </a:lnTo>
                  <a:lnTo>
                    <a:pt x="887" y="62"/>
                  </a:lnTo>
                  <a:lnTo>
                    <a:pt x="956" y="76"/>
                  </a:lnTo>
                  <a:lnTo>
                    <a:pt x="1025" y="91"/>
                  </a:lnTo>
                  <a:lnTo>
                    <a:pt x="1090" y="107"/>
                  </a:lnTo>
                  <a:lnTo>
                    <a:pt x="1159" y="121"/>
                  </a:lnTo>
                  <a:lnTo>
                    <a:pt x="1228" y="134"/>
                  </a:lnTo>
                  <a:lnTo>
                    <a:pt x="1303" y="143"/>
                  </a:lnTo>
                  <a:lnTo>
                    <a:pt x="1385" y="151"/>
                  </a:lnTo>
                  <a:lnTo>
                    <a:pt x="1477" y="152"/>
                  </a:lnTo>
                  <a:lnTo>
                    <a:pt x="1542" y="149"/>
                  </a:lnTo>
                  <a:lnTo>
                    <a:pt x="1608" y="140"/>
                  </a:lnTo>
                  <a:lnTo>
                    <a:pt x="1670" y="130"/>
                  </a:lnTo>
                </a:path>
              </a:pathLst>
            </a:custGeom>
            <a:noFill/>
            <a:ln w="619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90" name="Line 76"/>
            <p:cNvSpPr>
              <a:spLocks noChangeShapeType="1"/>
            </p:cNvSpPr>
            <p:nvPr/>
          </p:nvSpPr>
          <p:spPr bwMode="auto">
            <a:xfrm rot="16200000" flipV="1">
              <a:off x="2393" y="3536"/>
              <a:ext cx="372" cy="446"/>
            </a:xfrm>
            <a:prstGeom prst="line">
              <a:avLst/>
            </a:prstGeom>
            <a:noFill/>
            <a:ln w="206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91" name="Line 77"/>
            <p:cNvSpPr>
              <a:spLocks noChangeShapeType="1"/>
            </p:cNvSpPr>
            <p:nvPr/>
          </p:nvSpPr>
          <p:spPr bwMode="auto">
            <a:xfrm rot="-5400000">
              <a:off x="2374" y="2967"/>
              <a:ext cx="588" cy="624"/>
            </a:xfrm>
            <a:prstGeom prst="line">
              <a:avLst/>
            </a:prstGeom>
            <a:noFill/>
            <a:ln w="206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92" name="Line 78"/>
            <p:cNvSpPr>
              <a:spLocks noChangeShapeType="1"/>
            </p:cNvSpPr>
            <p:nvPr/>
          </p:nvSpPr>
          <p:spPr bwMode="auto">
            <a:xfrm rot="16200000" flipH="1">
              <a:off x="2520" y="3409"/>
              <a:ext cx="324" cy="652"/>
            </a:xfrm>
            <a:prstGeom prst="line">
              <a:avLst/>
            </a:prstGeom>
            <a:noFill/>
            <a:ln w="206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93" name="Line 79"/>
            <p:cNvSpPr>
              <a:spLocks noChangeShapeType="1"/>
            </p:cNvSpPr>
            <p:nvPr/>
          </p:nvSpPr>
          <p:spPr bwMode="auto">
            <a:xfrm rot="-5400000">
              <a:off x="2665" y="3186"/>
              <a:ext cx="77" cy="696"/>
            </a:xfrm>
            <a:prstGeom prst="line">
              <a:avLst/>
            </a:prstGeom>
            <a:noFill/>
            <a:ln w="206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94" name="Line 80"/>
            <p:cNvSpPr>
              <a:spLocks noChangeShapeType="1"/>
            </p:cNvSpPr>
            <p:nvPr/>
          </p:nvSpPr>
          <p:spPr bwMode="auto">
            <a:xfrm rot="-5400000">
              <a:off x="2533" y="2946"/>
              <a:ext cx="449" cy="803"/>
            </a:xfrm>
            <a:prstGeom prst="line">
              <a:avLst/>
            </a:prstGeom>
            <a:noFill/>
            <a:ln w="206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95" name="Freeform 81"/>
            <p:cNvSpPr>
              <a:spLocks noEditPoints="1"/>
            </p:cNvSpPr>
            <p:nvPr/>
          </p:nvSpPr>
          <p:spPr bwMode="auto">
            <a:xfrm rot="-5400000">
              <a:off x="2427" y="3280"/>
              <a:ext cx="1042" cy="452"/>
            </a:xfrm>
            <a:custGeom>
              <a:avLst/>
              <a:gdLst>
                <a:gd name="T0" fmla="*/ 2 w 1670"/>
                <a:gd name="T1" fmla="*/ 8590 h 278"/>
                <a:gd name="T2" fmla="*/ 4 w 1670"/>
                <a:gd name="T3" fmla="*/ 8295 h 278"/>
                <a:gd name="T4" fmla="*/ 4 w 1670"/>
                <a:gd name="T5" fmla="*/ 8351 h 278"/>
                <a:gd name="T6" fmla="*/ 7 w 1670"/>
                <a:gd name="T7" fmla="*/ 8790 h 278"/>
                <a:gd name="T8" fmla="*/ 7 w 1670"/>
                <a:gd name="T9" fmla="*/ 8116 h 278"/>
                <a:gd name="T10" fmla="*/ 8 w 1670"/>
                <a:gd name="T11" fmla="*/ 8440 h 278"/>
                <a:gd name="T12" fmla="*/ 10 w 1670"/>
                <a:gd name="T13" fmla="*/ 7573 h 278"/>
                <a:gd name="T14" fmla="*/ 10 w 1670"/>
                <a:gd name="T15" fmla="*/ 7573 h 278"/>
                <a:gd name="T16" fmla="*/ 12 w 1670"/>
                <a:gd name="T17" fmla="*/ 8406 h 278"/>
                <a:gd name="T18" fmla="*/ 12 w 1670"/>
                <a:gd name="T19" fmla="*/ 7728 h 278"/>
                <a:gd name="T20" fmla="*/ 15 w 1670"/>
                <a:gd name="T21" fmla="*/ 8886 h 278"/>
                <a:gd name="T22" fmla="*/ 18 w 1670"/>
                <a:gd name="T23" fmla="*/ 8967 h 278"/>
                <a:gd name="T24" fmla="*/ 19 w 1670"/>
                <a:gd name="T25" fmla="*/ 9367 h 278"/>
                <a:gd name="T26" fmla="*/ 21 w 1670"/>
                <a:gd name="T27" fmla="*/ 10841 h 278"/>
                <a:gd name="T28" fmla="*/ 20 w 1670"/>
                <a:gd name="T29" fmla="*/ 9916 h 278"/>
                <a:gd name="T30" fmla="*/ 23 w 1670"/>
                <a:gd name="T31" fmla="*/ 12012 h 278"/>
                <a:gd name="T32" fmla="*/ 23 w 1670"/>
                <a:gd name="T33" fmla="*/ 12012 h 278"/>
                <a:gd name="T34" fmla="*/ 26 w 1670"/>
                <a:gd name="T35" fmla="*/ 12012 h 278"/>
                <a:gd name="T36" fmla="*/ 27 w 1670"/>
                <a:gd name="T37" fmla="*/ 13253 h 278"/>
                <a:gd name="T38" fmla="*/ 27 w 1670"/>
                <a:gd name="T39" fmla="*/ 13196 h 278"/>
                <a:gd name="T40" fmla="*/ 29 w 1670"/>
                <a:gd name="T41" fmla="*/ 13521 h 278"/>
                <a:gd name="T42" fmla="*/ 29 w 1670"/>
                <a:gd name="T43" fmla="*/ 13521 h 278"/>
                <a:gd name="T44" fmla="*/ 33 w 1670"/>
                <a:gd name="T45" fmla="*/ 12726 h 278"/>
                <a:gd name="T46" fmla="*/ 33 w 1670"/>
                <a:gd name="T47" fmla="*/ 13139 h 278"/>
                <a:gd name="T48" fmla="*/ 35 w 1670"/>
                <a:gd name="T49" fmla="*/ 12012 h 278"/>
                <a:gd name="T50" fmla="*/ 37 w 1670"/>
                <a:gd name="T51" fmla="*/ 11235 h 278"/>
                <a:gd name="T52" fmla="*/ 37 w 1670"/>
                <a:gd name="T53" fmla="*/ 11289 h 278"/>
                <a:gd name="T54" fmla="*/ 37 w 1670"/>
                <a:gd name="T55" fmla="*/ 9916 h 278"/>
                <a:gd name="T56" fmla="*/ 39 w 1670"/>
                <a:gd name="T57" fmla="*/ 8116 h 278"/>
                <a:gd name="T58" fmla="*/ 39 w 1670"/>
                <a:gd name="T59" fmla="*/ 8790 h 278"/>
                <a:gd name="T60" fmla="*/ 38 w 1670"/>
                <a:gd name="T61" fmla="*/ 6702 h 278"/>
                <a:gd name="T62" fmla="*/ 36 w 1670"/>
                <a:gd name="T63" fmla="*/ 6099 h 278"/>
                <a:gd name="T64" fmla="*/ 35 w 1670"/>
                <a:gd name="T65" fmla="*/ 5613 h 278"/>
                <a:gd name="T66" fmla="*/ 33 w 1670"/>
                <a:gd name="T67" fmla="*/ 4229 h 278"/>
                <a:gd name="T68" fmla="*/ 32 w 1670"/>
                <a:gd name="T69" fmla="*/ 4900 h 278"/>
                <a:gd name="T70" fmla="*/ 32 w 1670"/>
                <a:gd name="T71" fmla="*/ 3844 h 278"/>
                <a:gd name="T72" fmla="*/ 30 w 1670"/>
                <a:gd name="T73" fmla="*/ 4140 h 278"/>
                <a:gd name="T74" fmla="*/ 30 w 1670"/>
                <a:gd name="T75" fmla="*/ 3452 h 278"/>
                <a:gd name="T76" fmla="*/ 27 w 1670"/>
                <a:gd name="T77" fmla="*/ 2884 h 278"/>
                <a:gd name="T78" fmla="*/ 26 w 1670"/>
                <a:gd name="T79" fmla="*/ 3572 h 278"/>
                <a:gd name="T80" fmla="*/ 25 w 1670"/>
                <a:gd name="T81" fmla="*/ 2343 h 278"/>
                <a:gd name="T82" fmla="*/ 23 w 1670"/>
                <a:gd name="T83" fmla="*/ 2343 h 278"/>
                <a:gd name="T84" fmla="*/ 23 w 1670"/>
                <a:gd name="T85" fmla="*/ 2343 h 278"/>
                <a:gd name="T86" fmla="*/ 21 w 1670"/>
                <a:gd name="T87" fmla="*/ 714 h 278"/>
                <a:gd name="T88" fmla="*/ 20 w 1670"/>
                <a:gd name="T89" fmla="*/ 1385 h 278"/>
                <a:gd name="T90" fmla="*/ 19 w 1670"/>
                <a:gd name="T91" fmla="*/ 328 h 278"/>
                <a:gd name="T92" fmla="*/ 16 w 1670"/>
                <a:gd name="T93" fmla="*/ 714 h 278"/>
                <a:gd name="T94" fmla="*/ 16 w 1670"/>
                <a:gd name="T95" fmla="*/ 0 h 278"/>
                <a:gd name="T96" fmla="*/ 14 w 1670"/>
                <a:gd name="T97" fmla="*/ 202 h 278"/>
                <a:gd name="T98" fmla="*/ 14 w 1670"/>
                <a:gd name="T99" fmla="*/ 867 h 278"/>
                <a:gd name="T100" fmla="*/ 12 w 1670"/>
                <a:gd name="T101" fmla="*/ 439 h 278"/>
                <a:gd name="T102" fmla="*/ 10 w 1670"/>
                <a:gd name="T103" fmla="*/ 1650 h 278"/>
                <a:gd name="T104" fmla="*/ 9 w 1670"/>
                <a:gd name="T105" fmla="*/ 1888 h 278"/>
                <a:gd name="T106" fmla="*/ 9 w 1670"/>
                <a:gd name="T107" fmla="*/ 1566 h 278"/>
                <a:gd name="T108" fmla="*/ 7 w 1670"/>
                <a:gd name="T109" fmla="*/ 2102 h 278"/>
                <a:gd name="T110" fmla="*/ 6 w 1670"/>
                <a:gd name="T111" fmla="*/ 1504 h 278"/>
                <a:gd name="T112" fmla="*/ 4 w 1670"/>
                <a:gd name="T113" fmla="*/ 3036 h 278"/>
                <a:gd name="T114" fmla="*/ 2 w 1670"/>
                <a:gd name="T115" fmla="*/ 3572 h 278"/>
                <a:gd name="T116" fmla="*/ 2 w 1670"/>
                <a:gd name="T117" fmla="*/ 3270 h 278"/>
                <a:gd name="T118" fmla="*/ 1 w 1670"/>
                <a:gd name="T119" fmla="*/ 4510 h 278"/>
                <a:gd name="T120" fmla="*/ 0 w 1670"/>
                <a:gd name="T121" fmla="*/ 5226 h 27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70"/>
                <a:gd name="T184" fmla="*/ 0 h 278"/>
                <a:gd name="T185" fmla="*/ 1670 w 1670"/>
                <a:gd name="T186" fmla="*/ 278 h 27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70" h="278">
                  <a:moveTo>
                    <a:pt x="75" y="154"/>
                  </a:moveTo>
                  <a:lnTo>
                    <a:pt x="49" y="165"/>
                  </a:lnTo>
                  <a:lnTo>
                    <a:pt x="85" y="176"/>
                  </a:lnTo>
                  <a:lnTo>
                    <a:pt x="108" y="164"/>
                  </a:lnTo>
                  <a:lnTo>
                    <a:pt x="75" y="154"/>
                  </a:lnTo>
                  <a:close/>
                  <a:moveTo>
                    <a:pt x="104" y="162"/>
                  </a:moveTo>
                  <a:lnTo>
                    <a:pt x="88" y="176"/>
                  </a:lnTo>
                  <a:lnTo>
                    <a:pt x="131" y="183"/>
                  </a:lnTo>
                  <a:lnTo>
                    <a:pt x="147" y="170"/>
                  </a:lnTo>
                  <a:lnTo>
                    <a:pt x="104" y="162"/>
                  </a:lnTo>
                  <a:close/>
                  <a:moveTo>
                    <a:pt x="140" y="169"/>
                  </a:moveTo>
                  <a:lnTo>
                    <a:pt x="134" y="183"/>
                  </a:lnTo>
                  <a:lnTo>
                    <a:pt x="150" y="184"/>
                  </a:lnTo>
                  <a:lnTo>
                    <a:pt x="157" y="170"/>
                  </a:lnTo>
                  <a:lnTo>
                    <a:pt x="140" y="169"/>
                  </a:lnTo>
                  <a:close/>
                  <a:moveTo>
                    <a:pt x="131" y="183"/>
                  </a:moveTo>
                  <a:lnTo>
                    <a:pt x="134" y="183"/>
                  </a:lnTo>
                  <a:lnTo>
                    <a:pt x="137" y="176"/>
                  </a:lnTo>
                  <a:lnTo>
                    <a:pt x="131" y="183"/>
                  </a:lnTo>
                  <a:close/>
                  <a:moveTo>
                    <a:pt x="203" y="171"/>
                  </a:moveTo>
                  <a:lnTo>
                    <a:pt x="206" y="186"/>
                  </a:lnTo>
                  <a:lnTo>
                    <a:pt x="242" y="184"/>
                  </a:lnTo>
                  <a:lnTo>
                    <a:pt x="239" y="170"/>
                  </a:lnTo>
                  <a:lnTo>
                    <a:pt x="203" y="171"/>
                  </a:lnTo>
                  <a:close/>
                  <a:moveTo>
                    <a:pt x="235" y="170"/>
                  </a:moveTo>
                  <a:lnTo>
                    <a:pt x="245" y="184"/>
                  </a:lnTo>
                  <a:lnTo>
                    <a:pt x="294" y="180"/>
                  </a:lnTo>
                  <a:lnTo>
                    <a:pt x="288" y="166"/>
                  </a:lnTo>
                  <a:lnTo>
                    <a:pt x="235" y="170"/>
                  </a:lnTo>
                  <a:close/>
                  <a:moveTo>
                    <a:pt x="288" y="166"/>
                  </a:moveTo>
                  <a:lnTo>
                    <a:pt x="298" y="180"/>
                  </a:lnTo>
                  <a:lnTo>
                    <a:pt x="314" y="178"/>
                  </a:lnTo>
                  <a:lnTo>
                    <a:pt x="304" y="164"/>
                  </a:lnTo>
                  <a:lnTo>
                    <a:pt x="288" y="166"/>
                  </a:lnTo>
                  <a:close/>
                  <a:moveTo>
                    <a:pt x="298" y="180"/>
                  </a:moveTo>
                  <a:lnTo>
                    <a:pt x="298" y="180"/>
                  </a:lnTo>
                  <a:lnTo>
                    <a:pt x="291" y="173"/>
                  </a:lnTo>
                  <a:lnTo>
                    <a:pt x="294" y="180"/>
                  </a:lnTo>
                  <a:lnTo>
                    <a:pt x="298" y="180"/>
                  </a:lnTo>
                  <a:close/>
                  <a:moveTo>
                    <a:pt x="357" y="159"/>
                  </a:moveTo>
                  <a:lnTo>
                    <a:pt x="363" y="173"/>
                  </a:lnTo>
                  <a:lnTo>
                    <a:pt x="396" y="171"/>
                  </a:lnTo>
                  <a:lnTo>
                    <a:pt x="389" y="156"/>
                  </a:lnTo>
                  <a:lnTo>
                    <a:pt x="357" y="159"/>
                  </a:lnTo>
                  <a:close/>
                  <a:moveTo>
                    <a:pt x="393" y="156"/>
                  </a:moveTo>
                  <a:lnTo>
                    <a:pt x="396" y="171"/>
                  </a:lnTo>
                  <a:lnTo>
                    <a:pt x="455" y="170"/>
                  </a:lnTo>
                  <a:lnTo>
                    <a:pt x="451" y="155"/>
                  </a:lnTo>
                  <a:lnTo>
                    <a:pt x="393" y="156"/>
                  </a:lnTo>
                  <a:close/>
                  <a:moveTo>
                    <a:pt x="455" y="155"/>
                  </a:moveTo>
                  <a:lnTo>
                    <a:pt x="451" y="170"/>
                  </a:lnTo>
                  <a:lnTo>
                    <a:pt x="461" y="170"/>
                  </a:lnTo>
                  <a:lnTo>
                    <a:pt x="465" y="155"/>
                  </a:lnTo>
                  <a:lnTo>
                    <a:pt x="455" y="155"/>
                  </a:lnTo>
                  <a:close/>
                  <a:moveTo>
                    <a:pt x="451" y="155"/>
                  </a:moveTo>
                  <a:lnTo>
                    <a:pt x="455" y="155"/>
                  </a:lnTo>
                  <a:lnTo>
                    <a:pt x="451" y="162"/>
                  </a:lnTo>
                  <a:lnTo>
                    <a:pt x="451" y="155"/>
                  </a:lnTo>
                  <a:close/>
                  <a:moveTo>
                    <a:pt x="517" y="156"/>
                  </a:moveTo>
                  <a:lnTo>
                    <a:pt x="514" y="171"/>
                  </a:lnTo>
                  <a:lnTo>
                    <a:pt x="550" y="172"/>
                  </a:lnTo>
                  <a:lnTo>
                    <a:pt x="553" y="158"/>
                  </a:lnTo>
                  <a:lnTo>
                    <a:pt x="517" y="156"/>
                  </a:lnTo>
                  <a:close/>
                  <a:moveTo>
                    <a:pt x="556" y="158"/>
                  </a:moveTo>
                  <a:lnTo>
                    <a:pt x="546" y="172"/>
                  </a:lnTo>
                  <a:lnTo>
                    <a:pt x="615" y="177"/>
                  </a:lnTo>
                  <a:lnTo>
                    <a:pt x="622" y="162"/>
                  </a:lnTo>
                  <a:lnTo>
                    <a:pt x="556" y="158"/>
                  </a:lnTo>
                  <a:close/>
                  <a:moveTo>
                    <a:pt x="553" y="158"/>
                  </a:moveTo>
                  <a:lnTo>
                    <a:pt x="556" y="158"/>
                  </a:lnTo>
                  <a:lnTo>
                    <a:pt x="553" y="165"/>
                  </a:lnTo>
                  <a:lnTo>
                    <a:pt x="553" y="158"/>
                  </a:lnTo>
                  <a:close/>
                  <a:moveTo>
                    <a:pt x="674" y="169"/>
                  </a:moveTo>
                  <a:lnTo>
                    <a:pt x="664" y="182"/>
                  </a:lnTo>
                  <a:lnTo>
                    <a:pt x="717" y="189"/>
                  </a:lnTo>
                  <a:lnTo>
                    <a:pt x="730" y="175"/>
                  </a:lnTo>
                  <a:lnTo>
                    <a:pt x="674" y="169"/>
                  </a:lnTo>
                  <a:close/>
                  <a:moveTo>
                    <a:pt x="733" y="176"/>
                  </a:moveTo>
                  <a:lnTo>
                    <a:pt x="717" y="189"/>
                  </a:lnTo>
                  <a:lnTo>
                    <a:pt x="759" y="197"/>
                  </a:lnTo>
                  <a:lnTo>
                    <a:pt x="776" y="183"/>
                  </a:lnTo>
                  <a:lnTo>
                    <a:pt x="733" y="176"/>
                  </a:lnTo>
                  <a:close/>
                  <a:moveTo>
                    <a:pt x="730" y="176"/>
                  </a:moveTo>
                  <a:lnTo>
                    <a:pt x="733" y="176"/>
                  </a:lnTo>
                  <a:lnTo>
                    <a:pt x="723" y="182"/>
                  </a:lnTo>
                  <a:lnTo>
                    <a:pt x="730" y="175"/>
                  </a:lnTo>
                  <a:lnTo>
                    <a:pt x="730" y="176"/>
                  </a:lnTo>
                  <a:close/>
                  <a:moveTo>
                    <a:pt x="825" y="192"/>
                  </a:moveTo>
                  <a:lnTo>
                    <a:pt x="805" y="204"/>
                  </a:lnTo>
                  <a:lnTo>
                    <a:pt x="867" y="216"/>
                  </a:lnTo>
                  <a:lnTo>
                    <a:pt x="884" y="203"/>
                  </a:lnTo>
                  <a:lnTo>
                    <a:pt x="825" y="192"/>
                  </a:lnTo>
                  <a:close/>
                  <a:moveTo>
                    <a:pt x="884" y="203"/>
                  </a:moveTo>
                  <a:lnTo>
                    <a:pt x="864" y="216"/>
                  </a:lnTo>
                  <a:lnTo>
                    <a:pt x="897" y="222"/>
                  </a:lnTo>
                  <a:lnTo>
                    <a:pt x="916" y="210"/>
                  </a:lnTo>
                  <a:lnTo>
                    <a:pt x="884" y="203"/>
                  </a:lnTo>
                  <a:close/>
                  <a:moveTo>
                    <a:pt x="884" y="203"/>
                  </a:moveTo>
                  <a:lnTo>
                    <a:pt x="884" y="203"/>
                  </a:lnTo>
                  <a:lnTo>
                    <a:pt x="874" y="210"/>
                  </a:lnTo>
                  <a:lnTo>
                    <a:pt x="884" y="203"/>
                  </a:lnTo>
                  <a:close/>
                  <a:moveTo>
                    <a:pt x="962" y="219"/>
                  </a:moveTo>
                  <a:lnTo>
                    <a:pt x="943" y="232"/>
                  </a:lnTo>
                  <a:lnTo>
                    <a:pt x="1015" y="246"/>
                  </a:lnTo>
                  <a:lnTo>
                    <a:pt x="1031" y="232"/>
                  </a:lnTo>
                  <a:lnTo>
                    <a:pt x="962" y="219"/>
                  </a:lnTo>
                  <a:close/>
                  <a:moveTo>
                    <a:pt x="1031" y="232"/>
                  </a:moveTo>
                  <a:lnTo>
                    <a:pt x="1015" y="246"/>
                  </a:lnTo>
                  <a:lnTo>
                    <a:pt x="1038" y="250"/>
                  </a:lnTo>
                  <a:lnTo>
                    <a:pt x="1054" y="237"/>
                  </a:lnTo>
                  <a:lnTo>
                    <a:pt x="1031" y="232"/>
                  </a:lnTo>
                  <a:close/>
                  <a:moveTo>
                    <a:pt x="1015" y="246"/>
                  </a:moveTo>
                  <a:lnTo>
                    <a:pt x="1015" y="246"/>
                  </a:lnTo>
                  <a:lnTo>
                    <a:pt x="1021" y="239"/>
                  </a:lnTo>
                  <a:lnTo>
                    <a:pt x="1015" y="246"/>
                  </a:lnTo>
                  <a:close/>
                  <a:moveTo>
                    <a:pt x="1103" y="244"/>
                  </a:moveTo>
                  <a:lnTo>
                    <a:pt x="1087" y="258"/>
                  </a:lnTo>
                  <a:lnTo>
                    <a:pt x="1090" y="259"/>
                  </a:lnTo>
                  <a:lnTo>
                    <a:pt x="1106" y="246"/>
                  </a:lnTo>
                  <a:lnTo>
                    <a:pt x="1103" y="244"/>
                  </a:lnTo>
                  <a:close/>
                  <a:moveTo>
                    <a:pt x="1106" y="246"/>
                  </a:moveTo>
                  <a:lnTo>
                    <a:pt x="1093" y="259"/>
                  </a:lnTo>
                  <a:lnTo>
                    <a:pt x="1175" y="270"/>
                  </a:lnTo>
                  <a:lnTo>
                    <a:pt x="1188" y="255"/>
                  </a:lnTo>
                  <a:lnTo>
                    <a:pt x="1106" y="246"/>
                  </a:lnTo>
                  <a:close/>
                  <a:moveTo>
                    <a:pt x="1185" y="255"/>
                  </a:moveTo>
                  <a:lnTo>
                    <a:pt x="1178" y="270"/>
                  </a:lnTo>
                  <a:lnTo>
                    <a:pt x="1188" y="271"/>
                  </a:lnTo>
                  <a:lnTo>
                    <a:pt x="1198" y="257"/>
                  </a:lnTo>
                  <a:lnTo>
                    <a:pt x="1185" y="255"/>
                  </a:lnTo>
                  <a:close/>
                  <a:moveTo>
                    <a:pt x="1175" y="270"/>
                  </a:moveTo>
                  <a:lnTo>
                    <a:pt x="1178" y="270"/>
                  </a:lnTo>
                  <a:lnTo>
                    <a:pt x="1182" y="263"/>
                  </a:lnTo>
                  <a:lnTo>
                    <a:pt x="1175" y="270"/>
                  </a:lnTo>
                  <a:close/>
                  <a:moveTo>
                    <a:pt x="1247" y="260"/>
                  </a:moveTo>
                  <a:lnTo>
                    <a:pt x="1241" y="275"/>
                  </a:lnTo>
                  <a:lnTo>
                    <a:pt x="1267" y="277"/>
                  </a:lnTo>
                  <a:lnTo>
                    <a:pt x="1277" y="263"/>
                  </a:lnTo>
                  <a:lnTo>
                    <a:pt x="1247" y="260"/>
                  </a:lnTo>
                  <a:close/>
                  <a:moveTo>
                    <a:pt x="1273" y="263"/>
                  </a:moveTo>
                  <a:lnTo>
                    <a:pt x="1270" y="277"/>
                  </a:lnTo>
                  <a:lnTo>
                    <a:pt x="1345" y="278"/>
                  </a:lnTo>
                  <a:lnTo>
                    <a:pt x="1349" y="264"/>
                  </a:lnTo>
                  <a:lnTo>
                    <a:pt x="1273" y="263"/>
                  </a:lnTo>
                  <a:close/>
                  <a:moveTo>
                    <a:pt x="1270" y="277"/>
                  </a:moveTo>
                  <a:lnTo>
                    <a:pt x="1270" y="277"/>
                  </a:lnTo>
                  <a:lnTo>
                    <a:pt x="1270" y="270"/>
                  </a:lnTo>
                  <a:lnTo>
                    <a:pt x="1267" y="277"/>
                  </a:lnTo>
                  <a:lnTo>
                    <a:pt x="1270" y="277"/>
                  </a:lnTo>
                  <a:close/>
                  <a:moveTo>
                    <a:pt x="1398" y="264"/>
                  </a:moveTo>
                  <a:lnTo>
                    <a:pt x="1401" y="278"/>
                  </a:lnTo>
                  <a:lnTo>
                    <a:pt x="1450" y="276"/>
                  </a:lnTo>
                  <a:lnTo>
                    <a:pt x="1444" y="261"/>
                  </a:lnTo>
                  <a:lnTo>
                    <a:pt x="1398" y="264"/>
                  </a:lnTo>
                  <a:close/>
                  <a:moveTo>
                    <a:pt x="1440" y="261"/>
                  </a:moveTo>
                  <a:lnTo>
                    <a:pt x="1454" y="276"/>
                  </a:lnTo>
                  <a:lnTo>
                    <a:pt x="1509" y="269"/>
                  </a:lnTo>
                  <a:lnTo>
                    <a:pt x="1493" y="254"/>
                  </a:lnTo>
                  <a:lnTo>
                    <a:pt x="1440" y="261"/>
                  </a:lnTo>
                  <a:close/>
                  <a:moveTo>
                    <a:pt x="1454" y="276"/>
                  </a:moveTo>
                  <a:lnTo>
                    <a:pt x="1454" y="276"/>
                  </a:lnTo>
                  <a:lnTo>
                    <a:pt x="1447" y="269"/>
                  </a:lnTo>
                  <a:lnTo>
                    <a:pt x="1450" y="276"/>
                  </a:lnTo>
                  <a:lnTo>
                    <a:pt x="1454" y="276"/>
                  </a:lnTo>
                  <a:close/>
                  <a:moveTo>
                    <a:pt x="1535" y="246"/>
                  </a:moveTo>
                  <a:lnTo>
                    <a:pt x="1558" y="258"/>
                  </a:lnTo>
                  <a:lnTo>
                    <a:pt x="1581" y="250"/>
                  </a:lnTo>
                  <a:lnTo>
                    <a:pt x="1558" y="239"/>
                  </a:lnTo>
                  <a:lnTo>
                    <a:pt x="1535" y="246"/>
                  </a:lnTo>
                  <a:close/>
                  <a:moveTo>
                    <a:pt x="1555" y="241"/>
                  </a:moveTo>
                  <a:lnTo>
                    <a:pt x="1588" y="249"/>
                  </a:lnTo>
                  <a:lnTo>
                    <a:pt x="1630" y="231"/>
                  </a:lnTo>
                  <a:lnTo>
                    <a:pt x="1598" y="221"/>
                  </a:lnTo>
                  <a:lnTo>
                    <a:pt x="1555" y="241"/>
                  </a:lnTo>
                  <a:close/>
                  <a:moveTo>
                    <a:pt x="1598" y="224"/>
                  </a:moveTo>
                  <a:lnTo>
                    <a:pt x="1630" y="230"/>
                  </a:lnTo>
                  <a:lnTo>
                    <a:pt x="1637" y="226"/>
                  </a:lnTo>
                  <a:lnTo>
                    <a:pt x="1601" y="220"/>
                  </a:lnTo>
                  <a:lnTo>
                    <a:pt x="1598" y="224"/>
                  </a:lnTo>
                  <a:close/>
                  <a:moveTo>
                    <a:pt x="1630" y="230"/>
                  </a:moveTo>
                  <a:lnTo>
                    <a:pt x="1630" y="230"/>
                  </a:lnTo>
                  <a:lnTo>
                    <a:pt x="1614" y="226"/>
                  </a:lnTo>
                  <a:lnTo>
                    <a:pt x="1630" y="231"/>
                  </a:lnTo>
                  <a:lnTo>
                    <a:pt x="1630" y="230"/>
                  </a:lnTo>
                  <a:close/>
                  <a:moveTo>
                    <a:pt x="1621" y="203"/>
                  </a:moveTo>
                  <a:lnTo>
                    <a:pt x="1657" y="209"/>
                  </a:lnTo>
                  <a:lnTo>
                    <a:pt x="1660" y="208"/>
                  </a:lnTo>
                  <a:lnTo>
                    <a:pt x="1624" y="202"/>
                  </a:lnTo>
                  <a:lnTo>
                    <a:pt x="1621" y="203"/>
                  </a:lnTo>
                  <a:close/>
                  <a:moveTo>
                    <a:pt x="1621" y="203"/>
                  </a:moveTo>
                  <a:lnTo>
                    <a:pt x="1660" y="205"/>
                  </a:lnTo>
                  <a:lnTo>
                    <a:pt x="1670" y="181"/>
                  </a:lnTo>
                  <a:lnTo>
                    <a:pt x="1630" y="178"/>
                  </a:lnTo>
                  <a:lnTo>
                    <a:pt x="1621" y="203"/>
                  </a:lnTo>
                  <a:close/>
                  <a:moveTo>
                    <a:pt x="1630" y="181"/>
                  </a:moveTo>
                  <a:lnTo>
                    <a:pt x="1670" y="180"/>
                  </a:lnTo>
                  <a:lnTo>
                    <a:pt x="1666" y="166"/>
                  </a:lnTo>
                  <a:lnTo>
                    <a:pt x="1627" y="169"/>
                  </a:lnTo>
                  <a:lnTo>
                    <a:pt x="1630" y="181"/>
                  </a:lnTo>
                  <a:close/>
                  <a:moveTo>
                    <a:pt x="1670" y="180"/>
                  </a:moveTo>
                  <a:lnTo>
                    <a:pt x="1670" y="180"/>
                  </a:lnTo>
                  <a:lnTo>
                    <a:pt x="1650" y="180"/>
                  </a:lnTo>
                  <a:lnTo>
                    <a:pt x="1670" y="181"/>
                  </a:lnTo>
                  <a:lnTo>
                    <a:pt x="1670" y="180"/>
                  </a:lnTo>
                  <a:close/>
                  <a:moveTo>
                    <a:pt x="1611" y="151"/>
                  </a:moveTo>
                  <a:lnTo>
                    <a:pt x="1647" y="145"/>
                  </a:lnTo>
                  <a:lnTo>
                    <a:pt x="1640" y="139"/>
                  </a:lnTo>
                  <a:lnTo>
                    <a:pt x="1604" y="145"/>
                  </a:lnTo>
                  <a:lnTo>
                    <a:pt x="1611" y="151"/>
                  </a:lnTo>
                  <a:close/>
                  <a:moveTo>
                    <a:pt x="1607" y="147"/>
                  </a:moveTo>
                  <a:lnTo>
                    <a:pt x="1637" y="137"/>
                  </a:lnTo>
                  <a:lnTo>
                    <a:pt x="1604" y="122"/>
                  </a:lnTo>
                  <a:lnTo>
                    <a:pt x="1575" y="132"/>
                  </a:lnTo>
                  <a:lnTo>
                    <a:pt x="1607" y="147"/>
                  </a:lnTo>
                  <a:close/>
                  <a:moveTo>
                    <a:pt x="1578" y="133"/>
                  </a:moveTo>
                  <a:lnTo>
                    <a:pt x="1601" y="121"/>
                  </a:lnTo>
                  <a:lnTo>
                    <a:pt x="1575" y="114"/>
                  </a:lnTo>
                  <a:lnTo>
                    <a:pt x="1552" y="125"/>
                  </a:lnTo>
                  <a:lnTo>
                    <a:pt x="1578" y="133"/>
                  </a:lnTo>
                  <a:close/>
                  <a:moveTo>
                    <a:pt x="1604" y="121"/>
                  </a:moveTo>
                  <a:lnTo>
                    <a:pt x="1601" y="121"/>
                  </a:lnTo>
                  <a:lnTo>
                    <a:pt x="1588" y="127"/>
                  </a:lnTo>
                  <a:lnTo>
                    <a:pt x="1604" y="122"/>
                  </a:lnTo>
                  <a:lnTo>
                    <a:pt x="1604" y="121"/>
                  </a:lnTo>
                  <a:close/>
                  <a:moveTo>
                    <a:pt x="1509" y="115"/>
                  </a:moveTo>
                  <a:lnTo>
                    <a:pt x="1529" y="103"/>
                  </a:lnTo>
                  <a:lnTo>
                    <a:pt x="1503" y="96"/>
                  </a:lnTo>
                  <a:lnTo>
                    <a:pt x="1483" y="109"/>
                  </a:lnTo>
                  <a:lnTo>
                    <a:pt x="1509" y="115"/>
                  </a:lnTo>
                  <a:close/>
                  <a:moveTo>
                    <a:pt x="1486" y="110"/>
                  </a:moveTo>
                  <a:lnTo>
                    <a:pt x="1499" y="96"/>
                  </a:lnTo>
                  <a:lnTo>
                    <a:pt x="1440" y="87"/>
                  </a:lnTo>
                  <a:lnTo>
                    <a:pt x="1427" y="100"/>
                  </a:lnTo>
                  <a:lnTo>
                    <a:pt x="1486" y="110"/>
                  </a:lnTo>
                  <a:close/>
                  <a:moveTo>
                    <a:pt x="1427" y="100"/>
                  </a:moveTo>
                  <a:lnTo>
                    <a:pt x="1440" y="87"/>
                  </a:lnTo>
                  <a:lnTo>
                    <a:pt x="1431" y="85"/>
                  </a:lnTo>
                  <a:lnTo>
                    <a:pt x="1418" y="99"/>
                  </a:lnTo>
                  <a:lnTo>
                    <a:pt x="1427" y="100"/>
                  </a:lnTo>
                  <a:close/>
                  <a:moveTo>
                    <a:pt x="1440" y="87"/>
                  </a:moveTo>
                  <a:lnTo>
                    <a:pt x="1440" y="87"/>
                  </a:lnTo>
                  <a:lnTo>
                    <a:pt x="1434" y="93"/>
                  </a:lnTo>
                  <a:lnTo>
                    <a:pt x="1440" y="87"/>
                  </a:lnTo>
                  <a:close/>
                  <a:moveTo>
                    <a:pt x="1368" y="93"/>
                  </a:moveTo>
                  <a:lnTo>
                    <a:pt x="1382" y="79"/>
                  </a:lnTo>
                  <a:lnTo>
                    <a:pt x="1375" y="78"/>
                  </a:lnTo>
                  <a:lnTo>
                    <a:pt x="1362" y="93"/>
                  </a:lnTo>
                  <a:lnTo>
                    <a:pt x="1368" y="93"/>
                  </a:lnTo>
                  <a:close/>
                  <a:moveTo>
                    <a:pt x="1365" y="93"/>
                  </a:moveTo>
                  <a:lnTo>
                    <a:pt x="1375" y="78"/>
                  </a:lnTo>
                  <a:lnTo>
                    <a:pt x="1309" y="71"/>
                  </a:lnTo>
                  <a:lnTo>
                    <a:pt x="1296" y="85"/>
                  </a:lnTo>
                  <a:lnTo>
                    <a:pt x="1365" y="93"/>
                  </a:lnTo>
                  <a:close/>
                  <a:moveTo>
                    <a:pt x="1296" y="85"/>
                  </a:moveTo>
                  <a:lnTo>
                    <a:pt x="1306" y="71"/>
                  </a:lnTo>
                  <a:lnTo>
                    <a:pt x="1280" y="68"/>
                  </a:lnTo>
                  <a:lnTo>
                    <a:pt x="1270" y="83"/>
                  </a:lnTo>
                  <a:lnTo>
                    <a:pt x="1296" y="85"/>
                  </a:lnTo>
                  <a:close/>
                  <a:moveTo>
                    <a:pt x="1306" y="71"/>
                  </a:moveTo>
                  <a:lnTo>
                    <a:pt x="1306" y="71"/>
                  </a:lnTo>
                  <a:lnTo>
                    <a:pt x="1303" y="78"/>
                  </a:lnTo>
                  <a:lnTo>
                    <a:pt x="1309" y="71"/>
                  </a:lnTo>
                  <a:lnTo>
                    <a:pt x="1306" y="71"/>
                  </a:lnTo>
                  <a:close/>
                  <a:moveTo>
                    <a:pt x="1218" y="78"/>
                  </a:moveTo>
                  <a:lnTo>
                    <a:pt x="1228" y="64"/>
                  </a:lnTo>
                  <a:lnTo>
                    <a:pt x="1169" y="59"/>
                  </a:lnTo>
                  <a:lnTo>
                    <a:pt x="1162" y="73"/>
                  </a:lnTo>
                  <a:lnTo>
                    <a:pt x="1218" y="78"/>
                  </a:lnTo>
                  <a:close/>
                  <a:moveTo>
                    <a:pt x="1159" y="73"/>
                  </a:moveTo>
                  <a:lnTo>
                    <a:pt x="1172" y="59"/>
                  </a:lnTo>
                  <a:lnTo>
                    <a:pt x="1126" y="54"/>
                  </a:lnTo>
                  <a:lnTo>
                    <a:pt x="1116" y="68"/>
                  </a:lnTo>
                  <a:lnTo>
                    <a:pt x="1159" y="73"/>
                  </a:lnTo>
                  <a:close/>
                  <a:moveTo>
                    <a:pt x="1159" y="73"/>
                  </a:moveTo>
                  <a:lnTo>
                    <a:pt x="1159" y="73"/>
                  </a:lnTo>
                  <a:lnTo>
                    <a:pt x="1165" y="66"/>
                  </a:lnTo>
                  <a:lnTo>
                    <a:pt x="1162" y="73"/>
                  </a:lnTo>
                  <a:lnTo>
                    <a:pt x="1159" y="73"/>
                  </a:lnTo>
                  <a:close/>
                  <a:moveTo>
                    <a:pt x="1064" y="61"/>
                  </a:moveTo>
                  <a:lnTo>
                    <a:pt x="1080" y="48"/>
                  </a:lnTo>
                  <a:lnTo>
                    <a:pt x="1054" y="44"/>
                  </a:lnTo>
                  <a:lnTo>
                    <a:pt x="1038" y="57"/>
                  </a:lnTo>
                  <a:lnTo>
                    <a:pt x="1064" y="61"/>
                  </a:lnTo>
                  <a:close/>
                  <a:moveTo>
                    <a:pt x="1038" y="57"/>
                  </a:moveTo>
                  <a:lnTo>
                    <a:pt x="1054" y="44"/>
                  </a:lnTo>
                  <a:lnTo>
                    <a:pt x="1005" y="34"/>
                  </a:lnTo>
                  <a:lnTo>
                    <a:pt x="985" y="48"/>
                  </a:lnTo>
                  <a:lnTo>
                    <a:pt x="1038" y="57"/>
                  </a:lnTo>
                  <a:close/>
                  <a:moveTo>
                    <a:pt x="985" y="48"/>
                  </a:moveTo>
                  <a:lnTo>
                    <a:pt x="1005" y="34"/>
                  </a:lnTo>
                  <a:lnTo>
                    <a:pt x="989" y="31"/>
                  </a:lnTo>
                  <a:lnTo>
                    <a:pt x="969" y="44"/>
                  </a:lnTo>
                  <a:lnTo>
                    <a:pt x="985" y="48"/>
                  </a:lnTo>
                  <a:close/>
                  <a:moveTo>
                    <a:pt x="985" y="48"/>
                  </a:moveTo>
                  <a:lnTo>
                    <a:pt x="985" y="48"/>
                  </a:lnTo>
                  <a:lnTo>
                    <a:pt x="995" y="40"/>
                  </a:lnTo>
                  <a:lnTo>
                    <a:pt x="985" y="48"/>
                  </a:lnTo>
                  <a:close/>
                  <a:moveTo>
                    <a:pt x="923" y="35"/>
                  </a:moveTo>
                  <a:lnTo>
                    <a:pt x="943" y="22"/>
                  </a:lnTo>
                  <a:lnTo>
                    <a:pt x="907" y="15"/>
                  </a:lnTo>
                  <a:lnTo>
                    <a:pt x="887" y="28"/>
                  </a:lnTo>
                  <a:lnTo>
                    <a:pt x="923" y="35"/>
                  </a:lnTo>
                  <a:close/>
                  <a:moveTo>
                    <a:pt x="890" y="28"/>
                  </a:moveTo>
                  <a:lnTo>
                    <a:pt x="903" y="15"/>
                  </a:lnTo>
                  <a:lnTo>
                    <a:pt x="851" y="7"/>
                  </a:lnTo>
                  <a:lnTo>
                    <a:pt x="838" y="21"/>
                  </a:lnTo>
                  <a:lnTo>
                    <a:pt x="890" y="28"/>
                  </a:lnTo>
                  <a:close/>
                  <a:moveTo>
                    <a:pt x="838" y="21"/>
                  </a:moveTo>
                  <a:lnTo>
                    <a:pt x="848" y="7"/>
                  </a:lnTo>
                  <a:lnTo>
                    <a:pt x="841" y="6"/>
                  </a:lnTo>
                  <a:lnTo>
                    <a:pt x="831" y="21"/>
                  </a:lnTo>
                  <a:lnTo>
                    <a:pt x="838" y="21"/>
                  </a:lnTo>
                  <a:close/>
                  <a:moveTo>
                    <a:pt x="851" y="7"/>
                  </a:moveTo>
                  <a:lnTo>
                    <a:pt x="848" y="7"/>
                  </a:lnTo>
                  <a:lnTo>
                    <a:pt x="844" y="15"/>
                  </a:lnTo>
                  <a:lnTo>
                    <a:pt x="851" y="7"/>
                  </a:lnTo>
                  <a:close/>
                  <a:moveTo>
                    <a:pt x="782" y="16"/>
                  </a:moveTo>
                  <a:lnTo>
                    <a:pt x="786" y="1"/>
                  </a:lnTo>
                  <a:lnTo>
                    <a:pt x="720" y="0"/>
                  </a:lnTo>
                  <a:lnTo>
                    <a:pt x="720" y="15"/>
                  </a:lnTo>
                  <a:lnTo>
                    <a:pt x="782" y="16"/>
                  </a:lnTo>
                  <a:close/>
                  <a:moveTo>
                    <a:pt x="720" y="15"/>
                  </a:moveTo>
                  <a:lnTo>
                    <a:pt x="720" y="0"/>
                  </a:lnTo>
                  <a:lnTo>
                    <a:pt x="681" y="0"/>
                  </a:lnTo>
                  <a:lnTo>
                    <a:pt x="681" y="15"/>
                  </a:lnTo>
                  <a:lnTo>
                    <a:pt x="720" y="15"/>
                  </a:lnTo>
                  <a:close/>
                  <a:moveTo>
                    <a:pt x="720" y="0"/>
                  </a:moveTo>
                  <a:lnTo>
                    <a:pt x="720" y="0"/>
                  </a:lnTo>
                  <a:lnTo>
                    <a:pt x="720" y="7"/>
                  </a:lnTo>
                  <a:lnTo>
                    <a:pt x="720" y="0"/>
                  </a:lnTo>
                  <a:close/>
                  <a:moveTo>
                    <a:pt x="632" y="17"/>
                  </a:moveTo>
                  <a:lnTo>
                    <a:pt x="625" y="2"/>
                  </a:lnTo>
                  <a:lnTo>
                    <a:pt x="596" y="4"/>
                  </a:lnTo>
                  <a:lnTo>
                    <a:pt x="602" y="18"/>
                  </a:lnTo>
                  <a:lnTo>
                    <a:pt x="632" y="17"/>
                  </a:lnTo>
                  <a:close/>
                  <a:moveTo>
                    <a:pt x="602" y="18"/>
                  </a:moveTo>
                  <a:lnTo>
                    <a:pt x="596" y="4"/>
                  </a:lnTo>
                  <a:lnTo>
                    <a:pt x="540" y="9"/>
                  </a:lnTo>
                  <a:lnTo>
                    <a:pt x="550" y="23"/>
                  </a:lnTo>
                  <a:lnTo>
                    <a:pt x="602" y="18"/>
                  </a:lnTo>
                  <a:close/>
                  <a:moveTo>
                    <a:pt x="550" y="23"/>
                  </a:moveTo>
                  <a:lnTo>
                    <a:pt x="540" y="9"/>
                  </a:lnTo>
                  <a:lnTo>
                    <a:pt x="520" y="11"/>
                  </a:lnTo>
                  <a:lnTo>
                    <a:pt x="530" y="24"/>
                  </a:lnTo>
                  <a:lnTo>
                    <a:pt x="550" y="23"/>
                  </a:lnTo>
                  <a:close/>
                  <a:moveTo>
                    <a:pt x="540" y="9"/>
                  </a:moveTo>
                  <a:lnTo>
                    <a:pt x="540" y="9"/>
                  </a:lnTo>
                  <a:lnTo>
                    <a:pt x="546" y="16"/>
                  </a:lnTo>
                  <a:lnTo>
                    <a:pt x="540" y="9"/>
                  </a:lnTo>
                  <a:close/>
                  <a:moveTo>
                    <a:pt x="481" y="31"/>
                  </a:moveTo>
                  <a:lnTo>
                    <a:pt x="471" y="16"/>
                  </a:lnTo>
                  <a:lnTo>
                    <a:pt x="432" y="20"/>
                  </a:lnTo>
                  <a:lnTo>
                    <a:pt x="442" y="34"/>
                  </a:lnTo>
                  <a:lnTo>
                    <a:pt x="481" y="31"/>
                  </a:lnTo>
                  <a:close/>
                  <a:moveTo>
                    <a:pt x="442" y="34"/>
                  </a:moveTo>
                  <a:lnTo>
                    <a:pt x="432" y="20"/>
                  </a:lnTo>
                  <a:lnTo>
                    <a:pt x="370" y="24"/>
                  </a:lnTo>
                  <a:lnTo>
                    <a:pt x="379" y="39"/>
                  </a:lnTo>
                  <a:lnTo>
                    <a:pt x="442" y="34"/>
                  </a:lnTo>
                  <a:close/>
                  <a:moveTo>
                    <a:pt x="379" y="39"/>
                  </a:moveTo>
                  <a:lnTo>
                    <a:pt x="370" y="24"/>
                  </a:lnTo>
                  <a:lnTo>
                    <a:pt x="376" y="39"/>
                  </a:lnTo>
                  <a:lnTo>
                    <a:pt x="379" y="39"/>
                  </a:lnTo>
                  <a:close/>
                  <a:moveTo>
                    <a:pt x="379" y="39"/>
                  </a:moveTo>
                  <a:lnTo>
                    <a:pt x="379" y="39"/>
                  </a:lnTo>
                  <a:lnTo>
                    <a:pt x="373" y="32"/>
                  </a:lnTo>
                  <a:lnTo>
                    <a:pt x="379" y="39"/>
                  </a:lnTo>
                  <a:close/>
                  <a:moveTo>
                    <a:pt x="324" y="43"/>
                  </a:moveTo>
                  <a:lnTo>
                    <a:pt x="317" y="28"/>
                  </a:lnTo>
                  <a:lnTo>
                    <a:pt x="284" y="31"/>
                  </a:lnTo>
                  <a:lnTo>
                    <a:pt x="291" y="45"/>
                  </a:lnTo>
                  <a:lnTo>
                    <a:pt x="324" y="43"/>
                  </a:lnTo>
                  <a:close/>
                  <a:moveTo>
                    <a:pt x="294" y="45"/>
                  </a:moveTo>
                  <a:lnTo>
                    <a:pt x="281" y="31"/>
                  </a:lnTo>
                  <a:lnTo>
                    <a:pt x="216" y="38"/>
                  </a:lnTo>
                  <a:lnTo>
                    <a:pt x="226" y="53"/>
                  </a:lnTo>
                  <a:lnTo>
                    <a:pt x="294" y="45"/>
                  </a:lnTo>
                  <a:close/>
                  <a:moveTo>
                    <a:pt x="284" y="31"/>
                  </a:moveTo>
                  <a:lnTo>
                    <a:pt x="281" y="31"/>
                  </a:lnTo>
                  <a:lnTo>
                    <a:pt x="288" y="38"/>
                  </a:lnTo>
                  <a:lnTo>
                    <a:pt x="284" y="31"/>
                  </a:lnTo>
                  <a:close/>
                  <a:moveTo>
                    <a:pt x="180" y="59"/>
                  </a:moveTo>
                  <a:lnTo>
                    <a:pt x="163" y="45"/>
                  </a:lnTo>
                  <a:lnTo>
                    <a:pt x="144" y="48"/>
                  </a:lnTo>
                  <a:lnTo>
                    <a:pt x="160" y="62"/>
                  </a:lnTo>
                  <a:lnTo>
                    <a:pt x="180" y="59"/>
                  </a:lnTo>
                  <a:close/>
                  <a:moveTo>
                    <a:pt x="163" y="61"/>
                  </a:moveTo>
                  <a:lnTo>
                    <a:pt x="140" y="49"/>
                  </a:lnTo>
                  <a:lnTo>
                    <a:pt x="88" y="61"/>
                  </a:lnTo>
                  <a:lnTo>
                    <a:pt x="111" y="73"/>
                  </a:lnTo>
                  <a:lnTo>
                    <a:pt x="163" y="61"/>
                  </a:lnTo>
                  <a:close/>
                  <a:moveTo>
                    <a:pt x="114" y="73"/>
                  </a:moveTo>
                  <a:lnTo>
                    <a:pt x="85" y="62"/>
                  </a:lnTo>
                  <a:lnTo>
                    <a:pt x="72" y="68"/>
                  </a:lnTo>
                  <a:lnTo>
                    <a:pt x="98" y="78"/>
                  </a:lnTo>
                  <a:lnTo>
                    <a:pt x="114" y="73"/>
                  </a:lnTo>
                  <a:close/>
                  <a:moveTo>
                    <a:pt x="88" y="62"/>
                  </a:moveTo>
                  <a:lnTo>
                    <a:pt x="85" y="62"/>
                  </a:lnTo>
                  <a:lnTo>
                    <a:pt x="98" y="67"/>
                  </a:lnTo>
                  <a:lnTo>
                    <a:pt x="88" y="61"/>
                  </a:lnTo>
                  <a:lnTo>
                    <a:pt x="88" y="62"/>
                  </a:lnTo>
                  <a:close/>
                  <a:moveTo>
                    <a:pt x="68" y="92"/>
                  </a:moveTo>
                  <a:lnTo>
                    <a:pt x="32" y="84"/>
                  </a:lnTo>
                  <a:lnTo>
                    <a:pt x="3" y="103"/>
                  </a:lnTo>
                  <a:lnTo>
                    <a:pt x="36" y="110"/>
                  </a:lnTo>
                  <a:lnTo>
                    <a:pt x="68" y="92"/>
                  </a:lnTo>
                  <a:close/>
                  <a:moveTo>
                    <a:pt x="39" y="106"/>
                  </a:moveTo>
                  <a:lnTo>
                    <a:pt x="0" y="107"/>
                  </a:lnTo>
                  <a:lnTo>
                    <a:pt x="9" y="145"/>
                  </a:lnTo>
                  <a:lnTo>
                    <a:pt x="49" y="143"/>
                  </a:lnTo>
                  <a:lnTo>
                    <a:pt x="39" y="106"/>
                  </a:lnTo>
                  <a:close/>
                  <a:moveTo>
                    <a:pt x="0" y="105"/>
                  </a:moveTo>
                  <a:lnTo>
                    <a:pt x="0" y="107"/>
                  </a:lnTo>
                  <a:lnTo>
                    <a:pt x="19" y="106"/>
                  </a:lnTo>
                  <a:lnTo>
                    <a:pt x="3" y="103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96" name="Line 82"/>
            <p:cNvSpPr>
              <a:spLocks noChangeShapeType="1"/>
            </p:cNvSpPr>
            <p:nvPr/>
          </p:nvSpPr>
          <p:spPr bwMode="auto">
            <a:xfrm rot="16200000" flipH="1">
              <a:off x="2898" y="3882"/>
              <a:ext cx="69" cy="113"/>
            </a:xfrm>
            <a:prstGeom prst="line">
              <a:avLst/>
            </a:prstGeom>
            <a:noFill/>
            <a:ln w="206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97" name="Line 83"/>
            <p:cNvSpPr>
              <a:spLocks noChangeShapeType="1"/>
            </p:cNvSpPr>
            <p:nvPr/>
          </p:nvSpPr>
          <p:spPr bwMode="auto">
            <a:xfrm rot="16200000" flipH="1">
              <a:off x="2937" y="3730"/>
              <a:ext cx="12" cy="83"/>
            </a:xfrm>
            <a:prstGeom prst="line">
              <a:avLst/>
            </a:prstGeom>
            <a:noFill/>
            <a:ln w="206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98" name="Line 84"/>
            <p:cNvSpPr>
              <a:spLocks noChangeShapeType="1"/>
            </p:cNvSpPr>
            <p:nvPr/>
          </p:nvSpPr>
          <p:spPr bwMode="auto">
            <a:xfrm rot="16200000" flipH="1">
              <a:off x="2939" y="3617"/>
              <a:ext cx="8" cy="93"/>
            </a:xfrm>
            <a:prstGeom prst="line">
              <a:avLst/>
            </a:prstGeom>
            <a:noFill/>
            <a:ln w="206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99" name="Line 85"/>
            <p:cNvSpPr>
              <a:spLocks noChangeShapeType="1"/>
            </p:cNvSpPr>
            <p:nvPr/>
          </p:nvSpPr>
          <p:spPr bwMode="auto">
            <a:xfrm rot="-5400000">
              <a:off x="3026" y="3373"/>
              <a:ext cx="20" cy="111"/>
            </a:xfrm>
            <a:prstGeom prst="line">
              <a:avLst/>
            </a:prstGeom>
            <a:noFill/>
            <a:ln w="206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800" name="Line 86"/>
            <p:cNvSpPr>
              <a:spLocks noChangeShapeType="1"/>
            </p:cNvSpPr>
            <p:nvPr/>
          </p:nvSpPr>
          <p:spPr bwMode="auto">
            <a:xfrm rot="-5400000">
              <a:off x="3071" y="3258"/>
              <a:ext cx="32" cy="107"/>
            </a:xfrm>
            <a:prstGeom prst="line">
              <a:avLst/>
            </a:prstGeom>
            <a:noFill/>
            <a:ln w="206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801" name="Line 87"/>
            <p:cNvSpPr>
              <a:spLocks noChangeShapeType="1"/>
            </p:cNvSpPr>
            <p:nvPr/>
          </p:nvSpPr>
          <p:spPr bwMode="auto">
            <a:xfrm rot="-5400000">
              <a:off x="3011" y="3031"/>
              <a:ext cx="74" cy="96"/>
            </a:xfrm>
            <a:prstGeom prst="line">
              <a:avLst/>
            </a:prstGeom>
            <a:noFill/>
            <a:ln w="206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2709" name="Group 88"/>
          <p:cNvGrpSpPr>
            <a:grpSpLocks/>
          </p:cNvGrpSpPr>
          <p:nvPr/>
        </p:nvGrpSpPr>
        <p:grpSpPr bwMode="auto">
          <a:xfrm>
            <a:off x="1971676" y="3667125"/>
            <a:ext cx="3527425" cy="2674938"/>
            <a:chOff x="578" y="2345"/>
            <a:chExt cx="1918" cy="1437"/>
          </a:xfrm>
        </p:grpSpPr>
        <p:pic>
          <p:nvPicPr>
            <p:cNvPr id="72716" name="Picture 8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" y="2345"/>
              <a:ext cx="1918" cy="1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17" name="Rectangle 90"/>
            <p:cNvSpPr>
              <a:spLocks noChangeArrowheads="1"/>
            </p:cNvSpPr>
            <p:nvPr/>
          </p:nvSpPr>
          <p:spPr bwMode="auto">
            <a:xfrm>
              <a:off x="578" y="2345"/>
              <a:ext cx="1906" cy="143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pic>
          <p:nvPicPr>
            <p:cNvPr id="72718" name="Picture 9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" y="2345"/>
              <a:ext cx="1918" cy="1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2710" name="Text Box 92"/>
          <p:cNvSpPr txBox="1">
            <a:spLocks noChangeArrowheads="1"/>
          </p:cNvSpPr>
          <p:nvPr/>
        </p:nvSpPr>
        <p:spPr bwMode="auto">
          <a:xfrm>
            <a:off x="2276476" y="6324600"/>
            <a:ext cx="3008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Zisserman et al. (1995)</a:t>
            </a:r>
          </a:p>
        </p:txBody>
      </p:sp>
      <p:sp>
        <p:nvSpPr>
          <p:cNvPr id="72711" name="Text Box 93"/>
          <p:cNvSpPr txBox="1">
            <a:spLocks noChangeArrowheads="1"/>
          </p:cNvSpPr>
          <p:nvPr/>
        </p:nvSpPr>
        <p:spPr bwMode="auto">
          <a:xfrm>
            <a:off x="2044143" y="2733676"/>
            <a:ext cx="287290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Generalized cylinders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Ponce et al. (1989)</a:t>
            </a:r>
          </a:p>
        </p:txBody>
      </p:sp>
      <p:pic>
        <p:nvPicPr>
          <p:cNvPr id="642142" name="Picture 94" descr="dafja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164" y="1403350"/>
            <a:ext cx="4351337" cy="464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2143" name="Text Box 95"/>
          <p:cNvSpPr txBox="1">
            <a:spLocks noChangeArrowheads="1"/>
          </p:cNvSpPr>
          <p:nvPr/>
        </p:nvSpPr>
        <p:spPr bwMode="auto">
          <a:xfrm>
            <a:off x="7210426" y="6124575"/>
            <a:ext cx="2005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Forsyth (2000)</a:t>
            </a:r>
          </a:p>
        </p:txBody>
      </p:sp>
      <p:sp>
        <p:nvSpPr>
          <p:cNvPr id="72714" name="Text Box 96"/>
          <p:cNvSpPr txBox="1">
            <a:spLocks noChangeArrowheads="1"/>
          </p:cNvSpPr>
          <p:nvPr/>
        </p:nvSpPr>
        <p:spPr bwMode="auto">
          <a:xfrm>
            <a:off x="5715000" y="400050"/>
            <a:ext cx="47450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shape primitives?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8610600" y="6581776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1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1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625642" y="234482"/>
            <a:ext cx="7478028" cy="625475"/>
          </a:xfrm>
        </p:spPr>
        <p:txBody>
          <a:bodyPr/>
          <a:lstStyle/>
          <a:p>
            <a:r>
              <a:rPr lang="en-US" sz="3200" dirty="0"/>
              <a:t>Ridiculously brief history of computer vision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83290" y="369068"/>
            <a:ext cx="1752600" cy="167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5641" y="990600"/>
            <a:ext cx="8239225" cy="4717181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sz="2400" dirty="0"/>
              <a:t>1966: </a:t>
            </a:r>
            <a:r>
              <a:rPr lang="en-US" sz="2400" dirty="0" err="1"/>
              <a:t>Minsky</a:t>
            </a:r>
            <a:r>
              <a:rPr lang="en-US" sz="2400" dirty="0"/>
              <a:t> assigns computer vision as an undergrad summer project</a:t>
            </a:r>
          </a:p>
          <a:p>
            <a:pPr>
              <a:defRPr/>
            </a:pPr>
            <a:r>
              <a:rPr lang="en-US" sz="2400" dirty="0"/>
              <a:t>1960’s: interpretation of synthetic worlds</a:t>
            </a:r>
          </a:p>
          <a:p>
            <a:pPr>
              <a:defRPr/>
            </a:pPr>
            <a:r>
              <a:rPr lang="en-US" sz="2400" dirty="0"/>
              <a:t>1970’s: some progress on interpreting selected images</a:t>
            </a:r>
          </a:p>
          <a:p>
            <a:pPr>
              <a:defRPr/>
            </a:pPr>
            <a:r>
              <a:rPr lang="en-US" sz="2400" dirty="0"/>
              <a:t>1980’s: ANNs come and go; shift toward geometry and increased mathematical rigor</a:t>
            </a:r>
            <a:endParaRPr lang="en-US" sz="2400" dirty="0">
              <a:sym typeface="Wingdings" pitchFamily="2" charset="2"/>
            </a:endParaRPr>
          </a:p>
          <a:p>
            <a:pPr>
              <a:defRPr/>
            </a:pPr>
            <a:r>
              <a:rPr lang="en-US" sz="2400" dirty="0">
                <a:sym typeface="Wingdings" pitchFamily="2" charset="2"/>
              </a:rPr>
              <a:t>1990’s: face recognition; statistical analysis in vogue</a:t>
            </a:r>
          </a:p>
          <a:p>
            <a:pPr>
              <a:defRPr/>
            </a:pPr>
            <a:r>
              <a:rPr lang="en-US" sz="2400" dirty="0">
                <a:sym typeface="Wingdings" pitchFamily="2" charset="2"/>
              </a:rPr>
              <a:t>2000’s: broader recognition; large annotated datasets available; video processing starts</a:t>
            </a:r>
          </a:p>
          <a:p>
            <a:pPr>
              <a:defRPr/>
            </a:pPr>
            <a:r>
              <a:rPr lang="en-US" sz="2400" dirty="0">
                <a:sym typeface="Wingdings" pitchFamily="2" charset="2"/>
              </a:rPr>
              <a:t>2010’s: Deep learning with </a:t>
            </a:r>
            <a:r>
              <a:rPr lang="en-US" sz="2400" dirty="0" err="1">
                <a:sym typeface="Wingdings" pitchFamily="2" charset="2"/>
              </a:rPr>
              <a:t>ConvNets</a:t>
            </a:r>
            <a:endParaRPr lang="en-US" sz="2400" dirty="0">
              <a:sym typeface="Wingdings" pitchFamily="2" charset="2"/>
            </a:endParaRPr>
          </a:p>
          <a:p>
            <a:pPr>
              <a:defRPr/>
            </a:pPr>
            <a:r>
              <a:rPr lang="en-US" sz="2400" dirty="0">
                <a:sym typeface="Wingdings" pitchFamily="2" charset="2"/>
              </a:rPr>
              <a:t>2030’s: robot uprising?</a:t>
            </a:r>
          </a:p>
          <a:p>
            <a:pPr>
              <a:defRPr/>
            </a:pPr>
            <a:endParaRPr lang="en-US" sz="2400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9788090" y="1893068"/>
            <a:ext cx="11493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latin typeface="Arial" charset="0"/>
              </a:rPr>
              <a:t>Guzman ‘68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 l="64282" t="2711" r="4964" b="19205"/>
          <a:stretch>
            <a:fillRect/>
          </a:stretch>
        </p:blipFill>
        <p:spPr bwMode="auto">
          <a:xfrm>
            <a:off x="9483291" y="2197868"/>
            <a:ext cx="1863725" cy="183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9788091" y="3950468"/>
            <a:ext cx="15287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latin typeface="Arial" charset="0"/>
              </a:rPr>
              <a:t>Ohta Kanade ‘78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1890" y="4407667"/>
            <a:ext cx="146685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9450746" y="6245993"/>
            <a:ext cx="19288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latin typeface="Arial" charset="0"/>
              </a:rPr>
              <a:t>Turk and </a:t>
            </a:r>
            <a:r>
              <a:rPr lang="en-US" sz="1400" dirty="0" err="1">
                <a:solidFill>
                  <a:prstClr val="black"/>
                </a:solidFill>
                <a:latin typeface="Arial" charset="0"/>
              </a:rPr>
              <a:t>Pentland</a:t>
            </a:r>
            <a:r>
              <a:rPr lang="en-US" sz="1400" dirty="0">
                <a:solidFill>
                  <a:prstClr val="black"/>
                </a:solidFill>
                <a:latin typeface="Arial" charset="0"/>
              </a:rPr>
              <a:t> ‘91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5641" y="6160267"/>
            <a:ext cx="4400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James Hayes http://</a:t>
            </a:r>
            <a:r>
              <a:rPr lang="en-US" sz="1200" dirty="0" err="1" smtClean="0"/>
              <a:t>www.cc.gatech.edu</a:t>
            </a:r>
            <a:r>
              <a:rPr lang="en-US" sz="1200" dirty="0" smtClean="0"/>
              <a:t>/~hays/</a:t>
            </a:r>
            <a:r>
              <a:rPr lang="en-US" sz="1200" dirty="0" err="1" smtClean="0"/>
              <a:t>compvision</a:t>
            </a:r>
            <a:r>
              <a:rPr lang="en-US" sz="1200" dirty="0" smtClean="0"/>
              <a:t>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1174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ortup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996950"/>
            <a:ext cx="52578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400" y="5145088"/>
            <a:ext cx="710565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2667000" y="152400"/>
            <a:ext cx="6826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tx2"/>
                </a:solidFill>
                <a:latin typeface="Times New Roman" panose="02020603050405020304" pitchFamily="18" charset="0"/>
              </a:rPr>
              <a:t>Eigenfaces (Turk &amp; Pentland, 1991)</a:t>
            </a:r>
          </a:p>
        </p:txBody>
      </p:sp>
      <p:pic>
        <p:nvPicPr>
          <p:cNvPr id="7578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775" y="914400"/>
            <a:ext cx="3576638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610600" y="6581776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-1099595" y="3186710"/>
            <a:ext cx="332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 smtClean="0"/>
              <a:t>1990s: appearance-based models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880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Color Histograms</a:t>
            </a:r>
          </a:p>
        </p:txBody>
      </p:sp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826" y="1600200"/>
            <a:ext cx="3813175" cy="181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590801"/>
            <a:ext cx="2395538" cy="360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886200"/>
            <a:ext cx="23368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7" name="Rectangle 7"/>
          <p:cNvSpPr>
            <a:spLocks noChangeArrowheads="1"/>
          </p:cNvSpPr>
          <p:nvPr/>
        </p:nvSpPr>
        <p:spPr bwMode="auto">
          <a:xfrm>
            <a:off x="2867025" y="6324600"/>
            <a:ext cx="6457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Swain and Ballard, </a:t>
            </a:r>
            <a:r>
              <a:rPr lang="en-US" altLang="en-US" sz="2400">
                <a:hlinkClick r:id="rId6"/>
              </a:rPr>
              <a:t>Color Indexing</a:t>
            </a:r>
            <a:r>
              <a:rPr lang="en-US" altLang="en-US" sz="2400"/>
              <a:t>, IJCV 1991.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10600" y="6581776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 rot="16200000">
            <a:off x="-1129702" y="3186710"/>
            <a:ext cx="3328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/>
              <a:t>1990s: appearance-based models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089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4849792" cy="1990846"/>
          </a:xfrm>
        </p:spPr>
        <p:txBody>
          <a:bodyPr/>
          <a:lstStyle/>
          <a:p>
            <a:pPr eaLnBrk="1" hangingPunct="1"/>
            <a:r>
              <a:rPr lang="en-US" altLang="en-US" b="1" smtClean="0">
                <a:solidFill>
                  <a:srgbClr val="003300"/>
                </a:solidFill>
              </a:rPr>
              <a:t>Sliding window approaches</a:t>
            </a:r>
          </a:p>
        </p:txBody>
      </p:sp>
      <p:pic>
        <p:nvPicPr>
          <p:cNvPr id="808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4267200" cy="337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7494" name="AutoShape 6"/>
          <p:cNvSpPr>
            <a:spLocks noChangeArrowheads="1"/>
          </p:cNvSpPr>
          <p:nvPr/>
        </p:nvSpPr>
        <p:spPr bwMode="auto">
          <a:xfrm>
            <a:off x="288403" y="3702934"/>
            <a:ext cx="762000" cy="83820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5" name="Picture 4" descr="fdr-ou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0"/>
            <a:ext cx="5842804" cy="3505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>
            <a:grpSpLocks noChangeAspect="1"/>
          </p:cNvGrpSpPr>
          <p:nvPr/>
        </p:nvGrpSpPr>
        <p:grpSpPr bwMode="auto">
          <a:xfrm>
            <a:off x="6362700" y="3429000"/>
            <a:ext cx="5829300" cy="3429000"/>
            <a:chOff x="2016" y="1829"/>
            <a:chExt cx="3456" cy="2117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1"/>
            <a:stretch>
              <a:fillRect/>
            </a:stretch>
          </p:blipFill>
          <p:spPr bwMode="auto">
            <a:xfrm>
              <a:off x="2016" y="1829"/>
              <a:ext cx="1783" cy="1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1832"/>
              <a:ext cx="1728" cy="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" y="2784"/>
              <a:ext cx="1872" cy="1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</p:pic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2784"/>
              <a:ext cx="1650" cy="1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106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0.37431 -1.11111E-6 L 0.37344 0.05162 L 0.00504 0.05162 L 0.00504 0.10764 L 0.1908 0.10741 " pathEditMode="relative" rAng="0" ptsTypes="AAAAAA">
                                      <p:cBhvr>
                                        <p:cTn id="9" dur="2000" fill="hold"/>
                                        <p:tgtEl>
                                          <p:spTgt spid="4474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00" y="5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494" grpId="0" animBg="1"/>
      <p:bldP spid="447494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Local features for object instance recognition</a:t>
            </a:r>
          </a:p>
        </p:txBody>
      </p:sp>
      <p:pic>
        <p:nvPicPr>
          <p:cNvPr id="8397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28788"/>
            <a:ext cx="86360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728788"/>
            <a:ext cx="908050" cy="131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728788"/>
            <a:ext cx="11049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292476"/>
            <a:ext cx="382905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957388"/>
            <a:ext cx="4021138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295650"/>
            <a:ext cx="3810000" cy="285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7" name="Rectangle 7"/>
          <p:cNvSpPr>
            <a:spLocks noChangeArrowheads="1"/>
          </p:cNvSpPr>
          <p:nvPr/>
        </p:nvSpPr>
        <p:spPr bwMode="auto">
          <a:xfrm>
            <a:off x="4953001" y="6411914"/>
            <a:ext cx="2403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D. Lowe (1999, 2004)</a:t>
            </a:r>
          </a:p>
        </p:txBody>
      </p:sp>
    </p:spTree>
    <p:extLst>
      <p:ext uri="{BB962C8B-B14F-4D97-AF65-F5344CB8AC3E}">
        <p14:creationId xmlns:p14="http://schemas.microsoft.com/office/powerpoint/2010/main" val="72998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7"/>
          <p:cNvSpPr txBox="1">
            <a:spLocks noChangeArrowheads="1"/>
          </p:cNvSpPr>
          <p:nvPr/>
        </p:nvSpPr>
        <p:spPr bwMode="auto">
          <a:xfrm>
            <a:off x="1673226" y="120650"/>
            <a:ext cx="86899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Large-scale image search</a:t>
            </a:r>
            <a:endParaRPr lang="en-US" altLang="en-US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Combining local features, indexing, and spatial constraints</a:t>
            </a:r>
          </a:p>
        </p:txBody>
      </p:sp>
      <p:pic>
        <p:nvPicPr>
          <p:cNvPr id="8499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700" y="1524000"/>
            <a:ext cx="72263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Text Box 3"/>
          <p:cNvSpPr txBox="1">
            <a:spLocks noChangeArrowheads="1"/>
          </p:cNvSpPr>
          <p:nvPr/>
        </p:nvSpPr>
        <p:spPr bwMode="auto">
          <a:xfrm>
            <a:off x="7162800" y="6488114"/>
            <a:ext cx="35052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Image credit: K. Grauman and B. Leibe</a:t>
            </a:r>
          </a:p>
        </p:txBody>
      </p:sp>
    </p:spTree>
    <p:extLst>
      <p:ext uri="{BB962C8B-B14F-4D97-AF65-F5344CB8AC3E}">
        <p14:creationId xmlns:p14="http://schemas.microsoft.com/office/powerpoint/2010/main" val="173107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7"/>
          <p:cNvSpPr txBox="1">
            <a:spLocks noChangeArrowheads="1"/>
          </p:cNvSpPr>
          <p:nvPr/>
        </p:nvSpPr>
        <p:spPr bwMode="auto">
          <a:xfrm>
            <a:off x="1673226" y="120650"/>
            <a:ext cx="86899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Large-scale image search</a:t>
            </a:r>
            <a:endParaRPr lang="en-US" altLang="en-US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Combining local features, indexing, and spatial constraints</a:t>
            </a:r>
          </a:p>
        </p:txBody>
      </p:sp>
      <p:pic>
        <p:nvPicPr>
          <p:cNvPr id="86019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057400"/>
            <a:ext cx="79883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Text Box 3"/>
          <p:cNvSpPr txBox="1">
            <a:spLocks noChangeArrowheads="1"/>
          </p:cNvSpPr>
          <p:nvPr/>
        </p:nvSpPr>
        <p:spPr bwMode="auto">
          <a:xfrm>
            <a:off x="5105400" y="6259514"/>
            <a:ext cx="1828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Philbin et al. ‘07</a:t>
            </a:r>
          </a:p>
        </p:txBody>
      </p:sp>
    </p:spTree>
    <p:extLst>
      <p:ext uri="{BB962C8B-B14F-4D97-AF65-F5344CB8AC3E}">
        <p14:creationId xmlns:p14="http://schemas.microsoft.com/office/powerpoint/2010/main" val="166322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7"/>
          <p:cNvSpPr txBox="1">
            <a:spLocks noChangeArrowheads="1"/>
          </p:cNvSpPr>
          <p:nvPr/>
        </p:nvSpPr>
        <p:spPr bwMode="auto">
          <a:xfrm>
            <a:off x="1673226" y="120650"/>
            <a:ext cx="86899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Large-scale image search</a:t>
            </a:r>
            <a:endParaRPr lang="en-US" altLang="en-US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Combining local features, indexing, and spatial constraints</a:t>
            </a:r>
          </a:p>
        </p:txBody>
      </p:sp>
      <p:pic>
        <p:nvPicPr>
          <p:cNvPr id="870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6" y="1524000"/>
            <a:ext cx="7343775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10600" y="6581776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293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History of ideas in recognition</a:t>
            </a:r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1960s – early 1990s: the geometric era</a:t>
            </a:r>
          </a:p>
          <a:p>
            <a:r>
              <a:rPr lang="en-US" altLang="en-US" dirty="0" smtClean="0"/>
              <a:t>1990s: appearance-based models</a:t>
            </a:r>
          </a:p>
          <a:p>
            <a:r>
              <a:rPr lang="en-US" altLang="en-US" dirty="0" smtClean="0"/>
              <a:t>Mid-1990s: sliding window approaches</a:t>
            </a:r>
          </a:p>
          <a:p>
            <a:r>
              <a:rPr lang="en-US" altLang="en-US" dirty="0" smtClean="0"/>
              <a:t>Late 1990s: local features</a:t>
            </a:r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384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77" y="3200401"/>
            <a:ext cx="4292600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1" name="Rectangle 3"/>
          <p:cNvSpPr>
            <a:spLocks noGrp="1" noChangeArrowheads="1"/>
          </p:cNvSpPr>
          <p:nvPr>
            <p:ph type="title"/>
          </p:nvPr>
        </p:nvSpPr>
        <p:spPr>
          <a:xfrm>
            <a:off x="81023" y="228600"/>
            <a:ext cx="10129777" cy="1143000"/>
          </a:xfrm>
        </p:spPr>
        <p:txBody>
          <a:bodyPr/>
          <a:lstStyle/>
          <a:p>
            <a:r>
              <a:rPr lang="en-US" altLang="en-US" smtClean="0"/>
              <a:t>Early 2000s: parts-and-shape models</a:t>
            </a:r>
            <a:endParaRPr lang="en-US" altLang="en-US" smtClean="0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1023" y="1204118"/>
            <a:ext cx="5347504" cy="1802609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Model:</a:t>
            </a:r>
          </a:p>
          <a:p>
            <a:pPr lvl="1" eaLnBrk="1" hangingPunct="1"/>
            <a:r>
              <a:rPr lang="en-US" altLang="en-US" dirty="0" smtClean="0"/>
              <a:t>Object as a set of parts</a:t>
            </a:r>
          </a:p>
          <a:p>
            <a:pPr lvl="1" eaLnBrk="1" hangingPunct="1"/>
            <a:r>
              <a:rPr lang="en-US" altLang="en-US" dirty="0" smtClean="0"/>
              <a:t>Relative locations between parts</a:t>
            </a:r>
          </a:p>
          <a:p>
            <a:pPr lvl="1" eaLnBrk="1" hangingPunct="1"/>
            <a:r>
              <a:rPr lang="en-US" altLang="en-US" dirty="0" smtClean="0"/>
              <a:t>Appearance of part</a:t>
            </a:r>
          </a:p>
          <a:p>
            <a:pPr lvl="1" eaLnBrk="1" hangingPunct="1">
              <a:buFontTx/>
              <a:buNone/>
            </a:pPr>
            <a:endParaRPr lang="en-US" altLang="en-US" dirty="0" smtClean="0"/>
          </a:p>
        </p:txBody>
      </p:sp>
      <p:sp>
        <p:nvSpPr>
          <p:cNvPr id="89093" name="Text Box 5"/>
          <p:cNvSpPr txBox="1">
            <a:spLocks noChangeArrowheads="1"/>
          </p:cNvSpPr>
          <p:nvPr/>
        </p:nvSpPr>
        <p:spPr bwMode="auto">
          <a:xfrm>
            <a:off x="0" y="6553200"/>
            <a:ext cx="314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Figure from [</a:t>
            </a:r>
            <a:r>
              <a:rPr lang="en-US" altLang="en-US" sz="1400" dirty="0" err="1"/>
              <a:t>Fischler</a:t>
            </a:r>
            <a:r>
              <a:rPr lang="en-US" altLang="en-US" sz="1400" dirty="0"/>
              <a:t> </a:t>
            </a:r>
            <a:r>
              <a:rPr lang="en-GB" altLang="en-US" sz="1400" dirty="0"/>
              <a:t>&amp; </a:t>
            </a:r>
            <a:r>
              <a:rPr lang="en-GB" altLang="en-US" sz="1400" dirty="0" err="1"/>
              <a:t>Elschlager</a:t>
            </a:r>
            <a:r>
              <a:rPr lang="en-GB" altLang="en-US" sz="1400" dirty="0"/>
              <a:t> </a:t>
            </a:r>
            <a:r>
              <a:rPr lang="en-US" altLang="en-US" sz="1400" dirty="0"/>
              <a:t>73]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37232"/>
              </p:ext>
            </p:extLst>
          </p:nvPr>
        </p:nvGraphicFramePr>
        <p:xfrm>
          <a:off x="5849073" y="1656144"/>
          <a:ext cx="6150015" cy="4612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Image" r:id="rId5" imgW="13003175" imgH="9752381" progId="">
                  <p:embed/>
                </p:oleObj>
              </mc:Choice>
              <mc:Fallback>
                <p:oleObj name="Image" r:id="rId5" imgW="13003175" imgH="975238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9073" y="1656144"/>
                        <a:ext cx="6150015" cy="46125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829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762000"/>
          </a:xfrm>
        </p:spPr>
        <p:txBody>
          <a:bodyPr/>
          <a:lstStyle/>
          <a:p>
            <a:r>
              <a:rPr lang="en-US" altLang="en-US" sz="3600"/>
              <a:t>Discriminatively trained part-based models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>
          <a:xfrm>
            <a:off x="1828800" y="6172200"/>
            <a:ext cx="8458200" cy="609600"/>
          </a:xfrm>
        </p:spPr>
        <p:txBody>
          <a:bodyPr/>
          <a:lstStyle/>
          <a:p>
            <a:pPr indent="0" algn="ctr">
              <a:spcBef>
                <a:spcPts val="600"/>
              </a:spcBef>
              <a:buNone/>
            </a:pPr>
            <a:r>
              <a:rPr lang="en-US" altLang="en-US" sz="1800"/>
              <a:t>P. Felzenszwalb, R. Girshick, D. McAllester, D. Ramanan, </a:t>
            </a:r>
            <a:r>
              <a:rPr lang="en-US" altLang="en-US" sz="1800" b="1">
                <a:hlinkClick r:id="rId3"/>
              </a:rPr>
              <a:t>"Object Detection with Discriminatively Trained Part-Based Models,"</a:t>
            </a:r>
            <a:r>
              <a:rPr lang="en-US" altLang="en-US" sz="1800" b="1"/>
              <a:t> </a:t>
            </a:r>
            <a:r>
              <a:rPr lang="en-US" altLang="en-US" sz="1800"/>
              <a:t>PAMI 2009</a:t>
            </a:r>
          </a:p>
        </p:txBody>
      </p:sp>
      <p:pic>
        <p:nvPicPr>
          <p:cNvPr id="9216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064" y="762000"/>
            <a:ext cx="6383337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49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-noth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6831" y="639278"/>
            <a:ext cx="5484813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850231" y="1172678"/>
            <a:ext cx="4724400" cy="1524000"/>
            <a:chOff x="1536" y="1248"/>
            <a:chExt cx="2976" cy="960"/>
          </a:xfrm>
        </p:grpSpPr>
        <p:sp>
          <p:nvSpPr>
            <p:cNvPr id="4" name="Line 7"/>
            <p:cNvSpPr>
              <a:spLocks noChangeShapeType="1"/>
            </p:cNvSpPr>
            <p:nvPr/>
          </p:nvSpPr>
          <p:spPr bwMode="auto">
            <a:xfrm>
              <a:off x="1536" y="1248"/>
              <a:ext cx="2976" cy="9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Line 8"/>
            <p:cNvSpPr>
              <a:spLocks noChangeShapeType="1"/>
            </p:cNvSpPr>
            <p:nvPr/>
          </p:nvSpPr>
          <p:spPr bwMode="auto">
            <a:xfrm>
              <a:off x="1536" y="1248"/>
              <a:ext cx="2976" cy="6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9"/>
            <p:cNvSpPr>
              <a:spLocks noChangeShapeType="1"/>
            </p:cNvSpPr>
            <p:nvPr/>
          </p:nvSpPr>
          <p:spPr bwMode="auto">
            <a:xfrm>
              <a:off x="1536" y="1248"/>
              <a:ext cx="2976" cy="38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850231" y="1172678"/>
            <a:ext cx="47244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16"/>
          <p:cNvGrpSpPr>
            <a:grpSpLocks/>
          </p:cNvGrpSpPr>
          <p:nvPr/>
        </p:nvGrpSpPr>
        <p:grpSpPr bwMode="auto">
          <a:xfrm>
            <a:off x="1155031" y="1401278"/>
            <a:ext cx="4419600" cy="1295400"/>
            <a:chOff x="1728" y="1392"/>
            <a:chExt cx="2784" cy="816"/>
          </a:xfrm>
        </p:grpSpPr>
        <p:grpSp>
          <p:nvGrpSpPr>
            <p:cNvPr id="9" name="Group 15"/>
            <p:cNvGrpSpPr>
              <a:grpSpLocks/>
            </p:cNvGrpSpPr>
            <p:nvPr/>
          </p:nvGrpSpPr>
          <p:grpSpPr bwMode="auto">
            <a:xfrm>
              <a:off x="1728" y="1392"/>
              <a:ext cx="2784" cy="528"/>
              <a:chOff x="1728" y="1392"/>
              <a:chExt cx="2784" cy="528"/>
            </a:xfrm>
          </p:grpSpPr>
          <p:sp>
            <p:nvSpPr>
              <p:cNvPr id="11" name="Line 11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2784" cy="24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2"/>
              <p:cNvSpPr>
                <a:spLocks noChangeShapeType="1"/>
              </p:cNvSpPr>
              <p:nvPr/>
            </p:nvSpPr>
            <p:spPr bwMode="auto">
              <a:xfrm>
                <a:off x="1728" y="1632"/>
                <a:ext cx="2784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3"/>
              <p:cNvSpPr>
                <a:spLocks noChangeShapeType="1"/>
              </p:cNvSpPr>
              <p:nvPr/>
            </p:nvSpPr>
            <p:spPr bwMode="auto">
              <a:xfrm>
                <a:off x="1728" y="1632"/>
                <a:ext cx="2784" cy="288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Line 14"/>
            <p:cNvSpPr>
              <a:spLocks noChangeShapeType="1"/>
            </p:cNvSpPr>
            <p:nvPr/>
          </p:nvSpPr>
          <p:spPr bwMode="auto">
            <a:xfrm>
              <a:off x="1728" y="1632"/>
              <a:ext cx="2784" cy="57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Oval 18"/>
          <p:cNvSpPr>
            <a:spLocks noChangeArrowheads="1"/>
          </p:cNvSpPr>
          <p:nvPr/>
        </p:nvSpPr>
        <p:spPr bwMode="auto">
          <a:xfrm>
            <a:off x="805781" y="114092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5" name="Oval 19"/>
          <p:cNvSpPr>
            <a:spLocks noChangeArrowheads="1"/>
          </p:cNvSpPr>
          <p:nvPr/>
        </p:nvSpPr>
        <p:spPr bwMode="auto">
          <a:xfrm>
            <a:off x="1123281" y="1748941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pic>
        <p:nvPicPr>
          <p:cNvPr id="16" name="Picture 15" descr="image-pinho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35044" y="658328"/>
            <a:ext cx="5484813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6868444" y="1191728"/>
            <a:ext cx="4724400" cy="1524000"/>
            <a:chOff x="1440" y="1296"/>
            <a:chExt cx="2976" cy="960"/>
          </a:xfrm>
        </p:grpSpPr>
        <p:sp>
          <p:nvSpPr>
            <p:cNvPr id="25" name="Line 21"/>
            <p:cNvSpPr>
              <a:spLocks noChangeShapeType="1"/>
            </p:cNvSpPr>
            <p:nvPr/>
          </p:nvSpPr>
          <p:spPr bwMode="auto">
            <a:xfrm>
              <a:off x="1440" y="1296"/>
              <a:ext cx="2976" cy="9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kern="1200"/>
            </a:p>
          </p:txBody>
        </p:sp>
        <p:sp>
          <p:nvSpPr>
            <p:cNvPr id="26" name="Line 22"/>
            <p:cNvSpPr>
              <a:spLocks noChangeShapeType="1"/>
            </p:cNvSpPr>
            <p:nvPr/>
          </p:nvSpPr>
          <p:spPr bwMode="auto">
            <a:xfrm>
              <a:off x="1440" y="1296"/>
              <a:ext cx="1494" cy="33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kern="1200"/>
            </a:p>
          </p:txBody>
        </p:sp>
        <p:sp>
          <p:nvSpPr>
            <p:cNvPr id="27" name="Line 23"/>
            <p:cNvSpPr>
              <a:spLocks noChangeShapeType="1"/>
            </p:cNvSpPr>
            <p:nvPr/>
          </p:nvSpPr>
          <p:spPr bwMode="auto">
            <a:xfrm>
              <a:off x="1440" y="1296"/>
              <a:ext cx="150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kern="1200"/>
            </a:p>
          </p:txBody>
        </p:sp>
        <p:sp>
          <p:nvSpPr>
            <p:cNvPr id="28" name="Line 24"/>
            <p:cNvSpPr>
              <a:spLocks noChangeShapeType="1"/>
            </p:cNvSpPr>
            <p:nvPr/>
          </p:nvSpPr>
          <p:spPr bwMode="auto">
            <a:xfrm>
              <a:off x="1440" y="1296"/>
              <a:ext cx="1482" cy="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kern="1200"/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7173244" y="1629878"/>
            <a:ext cx="4457700" cy="571500"/>
            <a:chOff x="1632" y="1572"/>
            <a:chExt cx="2808" cy="360"/>
          </a:xfrm>
        </p:grpSpPr>
        <p:sp>
          <p:nvSpPr>
            <p:cNvPr id="21" name="Line 27"/>
            <p:cNvSpPr>
              <a:spLocks noChangeShapeType="1"/>
            </p:cNvSpPr>
            <p:nvPr/>
          </p:nvSpPr>
          <p:spPr bwMode="auto">
            <a:xfrm flipV="1">
              <a:off x="1632" y="1572"/>
              <a:ext cx="1302" cy="10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kern="1200"/>
            </a:p>
          </p:txBody>
        </p:sp>
        <p:sp>
          <p:nvSpPr>
            <p:cNvPr id="22" name="Line 28"/>
            <p:cNvSpPr>
              <a:spLocks noChangeShapeType="1"/>
            </p:cNvSpPr>
            <p:nvPr/>
          </p:nvSpPr>
          <p:spPr bwMode="auto">
            <a:xfrm>
              <a:off x="1632" y="1680"/>
              <a:ext cx="1302" cy="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kern="1200"/>
            </a:p>
          </p:txBody>
        </p:sp>
        <p:sp>
          <p:nvSpPr>
            <p:cNvPr id="23" name="Line 29"/>
            <p:cNvSpPr>
              <a:spLocks noChangeShapeType="1"/>
            </p:cNvSpPr>
            <p:nvPr/>
          </p:nvSpPr>
          <p:spPr bwMode="auto">
            <a:xfrm>
              <a:off x="1632" y="1680"/>
              <a:ext cx="2808" cy="192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kern="1200"/>
            </a:p>
          </p:txBody>
        </p:sp>
        <p:sp>
          <p:nvSpPr>
            <p:cNvPr id="24" name="Line 30"/>
            <p:cNvSpPr>
              <a:spLocks noChangeShapeType="1"/>
            </p:cNvSpPr>
            <p:nvPr/>
          </p:nvSpPr>
          <p:spPr bwMode="auto">
            <a:xfrm>
              <a:off x="1632" y="1680"/>
              <a:ext cx="1302" cy="252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kern="1200"/>
            </a:p>
          </p:txBody>
        </p:sp>
      </p:grp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6823994" y="115997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anchor="ctr"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en-US" kern="1200">
              <a:latin typeface="Calibri" pitchFamily="34" charset="0"/>
            </a:endParaRPr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141494" y="1767991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anchor="ctr"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en-US" kern="1200">
              <a:latin typeface="Calibri" pitchFamily="34" charset="0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7435" y="3999855"/>
            <a:ext cx="5354855" cy="178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Line 5"/>
          <p:cNvSpPr>
            <a:spLocks noChangeShapeType="1"/>
          </p:cNvSpPr>
          <p:nvPr/>
        </p:nvSpPr>
        <p:spPr bwMode="auto">
          <a:xfrm>
            <a:off x="800933" y="3779921"/>
            <a:ext cx="156604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" name="Line 6"/>
          <p:cNvSpPr>
            <a:spLocks noChangeShapeType="1"/>
          </p:cNvSpPr>
          <p:nvPr/>
        </p:nvSpPr>
        <p:spPr bwMode="auto">
          <a:xfrm>
            <a:off x="813299" y="3779921"/>
            <a:ext cx="0" cy="542669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Line 7"/>
          <p:cNvSpPr>
            <a:spLocks noChangeShapeType="1"/>
          </p:cNvSpPr>
          <p:nvPr/>
        </p:nvSpPr>
        <p:spPr bwMode="auto">
          <a:xfrm flipH="1">
            <a:off x="2366976" y="3809355"/>
            <a:ext cx="10461" cy="72427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 Box 8"/>
          <p:cNvSpPr txBox="1">
            <a:spLocks noChangeArrowheads="1"/>
          </p:cNvSpPr>
          <p:nvPr/>
        </p:nvSpPr>
        <p:spPr bwMode="auto">
          <a:xfrm>
            <a:off x="1491864" y="3352155"/>
            <a:ext cx="18417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/>
              <a:t>f</a:t>
            </a:r>
          </a:p>
        </p:txBody>
      </p:sp>
      <p:sp>
        <p:nvSpPr>
          <p:cNvPr id="34" name="Text Box 9"/>
          <p:cNvSpPr txBox="1">
            <a:spLocks noChangeArrowheads="1"/>
          </p:cNvSpPr>
          <p:nvPr/>
        </p:nvSpPr>
        <p:spPr bwMode="auto">
          <a:xfrm>
            <a:off x="1165543" y="5787964"/>
            <a:ext cx="345458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f = focal length</a:t>
            </a:r>
          </a:p>
          <a:p>
            <a:r>
              <a:rPr lang="en-US" dirty="0"/>
              <a:t>c = center of the camera</a:t>
            </a:r>
          </a:p>
        </p:txBody>
      </p:sp>
      <p:sp>
        <p:nvSpPr>
          <p:cNvPr id="35" name="Text Box 10"/>
          <p:cNvSpPr txBox="1">
            <a:spLocks noChangeArrowheads="1"/>
          </p:cNvSpPr>
          <p:nvPr/>
        </p:nvSpPr>
        <p:spPr bwMode="auto">
          <a:xfrm>
            <a:off x="3663982" y="4114867"/>
            <a:ext cx="21364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/>
              <a:t>c</a:t>
            </a: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25584" y="3809355"/>
            <a:ext cx="2780354" cy="1699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6"/>
          <p:cNvSpPr txBox="1">
            <a:spLocks noChangeArrowheads="1"/>
          </p:cNvSpPr>
          <p:nvPr/>
        </p:nvSpPr>
        <p:spPr bwMode="auto">
          <a:xfrm>
            <a:off x="6335043" y="5601070"/>
            <a:ext cx="234124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/>
              <a:t>Illustration of Camera </a:t>
            </a:r>
            <a:r>
              <a:rPr lang="en-US" sz="1400" dirty="0" err="1"/>
              <a:t>Obscura</a:t>
            </a:r>
            <a:endParaRPr lang="en-US" sz="1400" dirty="0"/>
          </a:p>
        </p:txBody>
      </p:sp>
      <p:sp>
        <p:nvSpPr>
          <p:cNvPr id="38" name="TextBox 7"/>
          <p:cNvSpPr txBox="1">
            <a:spLocks noChangeArrowheads="1"/>
          </p:cNvSpPr>
          <p:nvPr/>
        </p:nvSpPr>
        <p:spPr bwMode="auto">
          <a:xfrm>
            <a:off x="8885702" y="5601070"/>
            <a:ext cx="2820236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/>
              <a:t>Freestanding camera </a:t>
            </a:r>
            <a:r>
              <a:rPr lang="en-US" sz="1400" dirty="0" err="1"/>
              <a:t>obscura</a:t>
            </a:r>
            <a:r>
              <a:rPr lang="en-US" sz="1400" dirty="0"/>
              <a:t> at UNC Chapel Hill</a:t>
            </a:r>
          </a:p>
          <a:p>
            <a:endParaRPr lang="en-US" sz="1100" dirty="0"/>
          </a:p>
          <a:p>
            <a:r>
              <a:rPr lang="en-US" sz="1100" dirty="0"/>
              <a:t>Photo by Seth </a:t>
            </a:r>
            <a:r>
              <a:rPr lang="en-US" sz="1100" dirty="0" err="1"/>
              <a:t>Ilys</a:t>
            </a:r>
            <a:endParaRPr lang="en-US" sz="1100" dirty="0"/>
          </a:p>
        </p:txBody>
      </p:sp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22292" y="3809355"/>
            <a:ext cx="2370747" cy="1699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Box 30"/>
          <p:cNvSpPr txBox="1">
            <a:spLocks noChangeArrowheads="1"/>
          </p:cNvSpPr>
          <p:nvPr/>
        </p:nvSpPr>
        <p:spPr bwMode="auto">
          <a:xfrm>
            <a:off x="0" y="6539207"/>
            <a:ext cx="16081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Calibri" pitchFamily="34" charset="0"/>
              </a:rPr>
              <a:t>Figure from Forsyth</a:t>
            </a:r>
          </a:p>
        </p:txBody>
      </p:sp>
    </p:spTree>
    <p:extLst>
      <p:ext uri="{BB962C8B-B14F-4D97-AF65-F5344CB8AC3E}">
        <p14:creationId xmlns:p14="http://schemas.microsoft.com/office/powerpoint/2010/main" val="78137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History of ideas in recognition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1960s – early 1990s: the geometric era</a:t>
            </a:r>
          </a:p>
          <a:p>
            <a:r>
              <a:rPr lang="en-US" altLang="en-US" dirty="0" smtClean="0"/>
              <a:t>1990s: appearance-based models</a:t>
            </a:r>
          </a:p>
          <a:p>
            <a:r>
              <a:rPr lang="en-US" altLang="en-US" dirty="0" smtClean="0"/>
              <a:t>Mid-1990s: sliding window approaches</a:t>
            </a:r>
          </a:p>
          <a:p>
            <a:r>
              <a:rPr lang="en-US" altLang="en-US" dirty="0" smtClean="0"/>
              <a:t>Late 1990s: local features</a:t>
            </a:r>
          </a:p>
          <a:p>
            <a:r>
              <a:rPr lang="en-US" altLang="en-US" dirty="0" smtClean="0"/>
              <a:t>Early 2000s: parts-and-shape models</a:t>
            </a:r>
          </a:p>
          <a:p>
            <a:r>
              <a:rPr lang="en-US" altLang="en-US" dirty="0" smtClean="0"/>
              <a:t>Mid-2000s: bags of features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10600" y="6581776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434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10515600" cy="1325563"/>
          </a:xfrm>
        </p:spPr>
        <p:txBody>
          <a:bodyPr/>
          <a:lstStyle/>
          <a:p>
            <a:r>
              <a:rPr lang="en-US" altLang="en-US" dirty="0" smtClean="0"/>
              <a:t>Mid-2000s: Bag-of-features </a:t>
            </a:r>
            <a:r>
              <a:rPr lang="en-US" altLang="en-US" dirty="0" smtClean="0"/>
              <a:t>models</a:t>
            </a:r>
          </a:p>
        </p:txBody>
      </p:sp>
      <p:pic>
        <p:nvPicPr>
          <p:cNvPr id="17" name="Picture 2" descr="bag_ju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161" y="1222324"/>
            <a:ext cx="3218098" cy="243988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2" name="Picture 4" descr="image_007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22" y="1198457"/>
            <a:ext cx="2210110" cy="148748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2696866" y="1536943"/>
            <a:ext cx="366568" cy="529577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463952" y="6443663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>
                <a:solidFill>
                  <a:srgbClr val="000000"/>
                </a:solidFill>
              </a:rPr>
              <a:t>Svetlana Lazebnik</a:t>
            </a:r>
            <a:endParaRPr lang="en-US" sz="1200" dirty="0">
              <a:solidFill>
                <a:srgbClr val="000000"/>
              </a:solidFill>
              <a:cs typeface="+mn-cs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9290614" y="4265612"/>
            <a:ext cx="2741613" cy="2019300"/>
            <a:chOff x="3216" y="1440"/>
            <a:chExt cx="2352" cy="1733"/>
          </a:xfrm>
        </p:grpSpPr>
        <p:graphicFrame>
          <p:nvGraphicFramePr>
            <p:cNvPr id="8" name="Object 4"/>
            <p:cNvGraphicFramePr>
              <a:graphicFrameLocks noChangeAspect="1"/>
            </p:cNvGraphicFramePr>
            <p:nvPr/>
          </p:nvGraphicFramePr>
          <p:xfrm>
            <a:off x="3744" y="1584"/>
            <a:ext cx="327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1" name="Photo Editor Photo" r:id="rId6" imgW="657317" imgH="419048" progId="">
                    <p:embed/>
                  </p:oleObj>
                </mc:Choice>
                <mc:Fallback>
                  <p:oleObj name="Photo Editor Photo" r:id="rId6" imgW="657317" imgH="41904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1584"/>
                          <a:ext cx="327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5"/>
            <p:cNvGraphicFramePr>
              <a:graphicFrameLocks noChangeAspect="1"/>
            </p:cNvGraphicFramePr>
            <p:nvPr/>
          </p:nvGraphicFramePr>
          <p:xfrm>
            <a:off x="4608" y="1632"/>
            <a:ext cx="341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2" name="Photo Editor Photo" r:id="rId8" imgW="685714" imgH="495369" progId="">
                    <p:embed/>
                  </p:oleObj>
                </mc:Choice>
                <mc:Fallback>
                  <p:oleObj name="Photo Editor Photo" r:id="rId8" imgW="685714" imgH="49536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1632"/>
                          <a:ext cx="341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6"/>
            <p:cNvGraphicFramePr>
              <a:graphicFrameLocks noChangeAspect="1"/>
            </p:cNvGraphicFramePr>
            <p:nvPr/>
          </p:nvGraphicFramePr>
          <p:xfrm>
            <a:off x="4176" y="1880"/>
            <a:ext cx="289" cy="3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3" name="Photo Editor Photo" r:id="rId10" imgW="581106" imgH="743054" progId="">
                    <p:embed/>
                  </p:oleObj>
                </mc:Choice>
                <mc:Fallback>
                  <p:oleObj name="Photo Editor Photo" r:id="rId10" imgW="581106" imgH="743054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1880"/>
                          <a:ext cx="289" cy="3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7"/>
            <p:cNvGraphicFramePr>
              <a:graphicFrameLocks noChangeAspect="1"/>
            </p:cNvGraphicFramePr>
            <p:nvPr/>
          </p:nvGraphicFramePr>
          <p:xfrm>
            <a:off x="4080" y="2400"/>
            <a:ext cx="488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4" name="Photo Editor Photo" r:id="rId12" imgW="980952" imgH="657317" progId="">
                    <p:embed/>
                  </p:oleObj>
                </mc:Choice>
                <mc:Fallback>
                  <p:oleObj name="Photo Editor Photo" r:id="rId12" imgW="980952" imgH="657317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2400"/>
                          <a:ext cx="488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8"/>
            <p:cNvGraphicFramePr>
              <a:graphicFrameLocks noChangeAspect="1"/>
            </p:cNvGraphicFramePr>
            <p:nvPr/>
          </p:nvGraphicFramePr>
          <p:xfrm>
            <a:off x="5184" y="1440"/>
            <a:ext cx="384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5" name="Photo Editor Photo" r:id="rId14" imgW="771429" imgH="523810" progId="">
                    <p:embed/>
                  </p:oleObj>
                </mc:Choice>
                <mc:Fallback>
                  <p:oleObj name="Photo Editor Photo" r:id="rId14" imgW="771429" imgH="52381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4" y="1440"/>
                          <a:ext cx="384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9"/>
            <p:cNvGraphicFramePr>
              <a:graphicFrameLocks noChangeAspect="1"/>
            </p:cNvGraphicFramePr>
            <p:nvPr/>
          </p:nvGraphicFramePr>
          <p:xfrm>
            <a:off x="3216" y="1824"/>
            <a:ext cx="261" cy="7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6" name="Photo Editor Photo" r:id="rId16" imgW="523810" imgH="1514686" progId="">
                    <p:embed/>
                  </p:oleObj>
                </mc:Choice>
                <mc:Fallback>
                  <p:oleObj name="Photo Editor Photo" r:id="rId16" imgW="523810" imgH="151468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1824"/>
                          <a:ext cx="261" cy="7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0"/>
            <p:cNvGraphicFramePr>
              <a:graphicFrameLocks noChangeAspect="1"/>
            </p:cNvGraphicFramePr>
            <p:nvPr/>
          </p:nvGraphicFramePr>
          <p:xfrm>
            <a:off x="4848" y="2160"/>
            <a:ext cx="303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7" name="Photo Editor Photo" r:id="rId18" imgW="609524" imgH="523810" progId="">
                    <p:embed/>
                  </p:oleObj>
                </mc:Choice>
                <mc:Fallback>
                  <p:oleObj name="Photo Editor Photo" r:id="rId18" imgW="609524" imgH="52381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8" y="2160"/>
                          <a:ext cx="303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1"/>
            <p:cNvGraphicFramePr>
              <a:graphicFrameLocks noChangeAspect="1"/>
            </p:cNvGraphicFramePr>
            <p:nvPr/>
          </p:nvGraphicFramePr>
          <p:xfrm>
            <a:off x="3648" y="2784"/>
            <a:ext cx="294" cy="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8" name="Photo Editor Photo" r:id="rId20" imgW="590476" imgH="781159" progId="">
                    <p:embed/>
                  </p:oleObj>
                </mc:Choice>
                <mc:Fallback>
                  <p:oleObj name="Photo Editor Photo" r:id="rId20" imgW="590476" imgH="7811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2784"/>
                          <a:ext cx="294" cy="3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2"/>
            <p:cNvGraphicFramePr>
              <a:graphicFrameLocks noChangeAspect="1"/>
            </p:cNvGraphicFramePr>
            <p:nvPr/>
          </p:nvGraphicFramePr>
          <p:xfrm>
            <a:off x="4416" y="2832"/>
            <a:ext cx="384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9" name="Photo Editor Photo" r:id="rId22" imgW="771429" imgH="523810" progId="">
                    <p:embed/>
                  </p:oleObj>
                </mc:Choice>
                <mc:Fallback>
                  <p:oleObj name="Photo Editor Photo" r:id="rId22" imgW="771429" imgH="52381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2832"/>
                          <a:ext cx="384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3"/>
            <p:cNvGraphicFramePr>
              <a:graphicFrameLocks noChangeAspect="1"/>
            </p:cNvGraphicFramePr>
            <p:nvPr/>
          </p:nvGraphicFramePr>
          <p:xfrm>
            <a:off x="3696" y="2112"/>
            <a:ext cx="303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30" name="Photo Editor Photo" r:id="rId23" imgW="609524" imgH="523810" progId="">
                    <p:embed/>
                  </p:oleObj>
                </mc:Choice>
                <mc:Fallback>
                  <p:oleObj name="Photo Editor Photo" r:id="rId23" imgW="609524" imgH="52381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2112"/>
                          <a:ext cx="303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Group 14"/>
          <p:cNvGrpSpPr>
            <a:grpSpLocks/>
          </p:cNvGrpSpPr>
          <p:nvPr/>
        </p:nvGrpSpPr>
        <p:grpSpPr bwMode="auto">
          <a:xfrm>
            <a:off x="3194613" y="4113212"/>
            <a:ext cx="2381250" cy="2319338"/>
            <a:chOff x="624" y="1536"/>
            <a:chExt cx="1863" cy="1815"/>
          </a:xfrm>
        </p:grpSpPr>
        <p:graphicFrame>
          <p:nvGraphicFramePr>
            <p:cNvPr id="21" name="Object 15"/>
            <p:cNvGraphicFramePr>
              <a:graphicFrameLocks noChangeAspect="1"/>
            </p:cNvGraphicFramePr>
            <p:nvPr/>
          </p:nvGraphicFramePr>
          <p:xfrm>
            <a:off x="2160" y="1680"/>
            <a:ext cx="327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31" name="Photo Editor Photo" r:id="rId24" imgW="657317" imgH="419048" progId="">
                    <p:embed/>
                  </p:oleObj>
                </mc:Choice>
                <mc:Fallback>
                  <p:oleObj name="Photo Editor Photo" r:id="rId24" imgW="657317" imgH="41904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1680"/>
                          <a:ext cx="327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16"/>
            <p:cNvGraphicFramePr>
              <a:graphicFrameLocks noChangeAspect="1"/>
            </p:cNvGraphicFramePr>
            <p:nvPr/>
          </p:nvGraphicFramePr>
          <p:xfrm>
            <a:off x="624" y="2688"/>
            <a:ext cx="341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32" name="Photo Editor Photo" r:id="rId25" imgW="685714" imgH="495369" progId="">
                    <p:embed/>
                  </p:oleObj>
                </mc:Choice>
                <mc:Fallback>
                  <p:oleObj name="Photo Editor Photo" r:id="rId25" imgW="685714" imgH="49536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2688"/>
                          <a:ext cx="341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17"/>
            <p:cNvGraphicFramePr>
              <a:graphicFrameLocks noChangeAspect="1"/>
            </p:cNvGraphicFramePr>
            <p:nvPr/>
          </p:nvGraphicFramePr>
          <p:xfrm>
            <a:off x="816" y="1536"/>
            <a:ext cx="289" cy="3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33" name="Photo Editor Photo" r:id="rId26" imgW="581106" imgH="743054" progId="">
                    <p:embed/>
                  </p:oleObj>
                </mc:Choice>
                <mc:Fallback>
                  <p:oleObj name="Photo Editor Photo" r:id="rId26" imgW="581106" imgH="743054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1536"/>
                          <a:ext cx="289" cy="3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18"/>
            <p:cNvGraphicFramePr>
              <a:graphicFrameLocks noChangeAspect="1"/>
            </p:cNvGraphicFramePr>
            <p:nvPr/>
          </p:nvGraphicFramePr>
          <p:xfrm>
            <a:off x="1920" y="3024"/>
            <a:ext cx="488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34" name="Photo Editor Photo" r:id="rId27" imgW="980952" imgH="657317" progId="">
                    <p:embed/>
                  </p:oleObj>
                </mc:Choice>
                <mc:Fallback>
                  <p:oleObj name="Photo Editor Photo" r:id="rId27" imgW="980952" imgH="657317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3024"/>
                          <a:ext cx="488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19"/>
            <p:cNvGraphicFramePr>
              <a:graphicFrameLocks noChangeAspect="1"/>
            </p:cNvGraphicFramePr>
            <p:nvPr/>
          </p:nvGraphicFramePr>
          <p:xfrm>
            <a:off x="1152" y="2736"/>
            <a:ext cx="384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35" name="Photo Editor Photo" r:id="rId28" imgW="771429" imgH="523810" progId="">
                    <p:embed/>
                  </p:oleObj>
                </mc:Choice>
                <mc:Fallback>
                  <p:oleObj name="Photo Editor Photo" r:id="rId28" imgW="771429" imgH="52381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2736"/>
                          <a:ext cx="384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20"/>
            <p:cNvGraphicFramePr>
              <a:graphicFrameLocks noChangeAspect="1"/>
            </p:cNvGraphicFramePr>
            <p:nvPr/>
          </p:nvGraphicFramePr>
          <p:xfrm>
            <a:off x="1824" y="2016"/>
            <a:ext cx="261" cy="7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36" name="Photo Editor Photo" r:id="rId29" imgW="523810" imgH="1514686" progId="">
                    <p:embed/>
                  </p:oleObj>
                </mc:Choice>
                <mc:Fallback>
                  <p:oleObj name="Photo Editor Photo" r:id="rId29" imgW="523810" imgH="151468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2016"/>
                          <a:ext cx="261" cy="7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21"/>
            <p:cNvGraphicFramePr>
              <a:graphicFrameLocks noChangeAspect="1"/>
            </p:cNvGraphicFramePr>
            <p:nvPr/>
          </p:nvGraphicFramePr>
          <p:xfrm>
            <a:off x="1200" y="1584"/>
            <a:ext cx="303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37" name="Photo Editor Photo" r:id="rId30" imgW="609524" imgH="523810" progId="">
                    <p:embed/>
                  </p:oleObj>
                </mc:Choice>
                <mc:Fallback>
                  <p:oleObj name="Photo Editor Photo" r:id="rId30" imgW="609524" imgH="52381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1584"/>
                          <a:ext cx="303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22"/>
            <p:cNvGraphicFramePr>
              <a:graphicFrameLocks noChangeAspect="1"/>
            </p:cNvGraphicFramePr>
            <p:nvPr/>
          </p:nvGraphicFramePr>
          <p:xfrm>
            <a:off x="1536" y="1536"/>
            <a:ext cx="294" cy="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38" name="Photo Editor Photo" r:id="rId31" imgW="590476" imgH="781159" progId="">
                    <p:embed/>
                  </p:oleObj>
                </mc:Choice>
                <mc:Fallback>
                  <p:oleObj name="Photo Editor Photo" r:id="rId31" imgW="590476" imgH="7811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536"/>
                          <a:ext cx="294" cy="3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23"/>
            <p:cNvGraphicFramePr>
              <a:graphicFrameLocks noChangeAspect="1"/>
            </p:cNvGraphicFramePr>
            <p:nvPr/>
          </p:nvGraphicFramePr>
          <p:xfrm>
            <a:off x="1296" y="2208"/>
            <a:ext cx="384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39" name="Photo Editor Photo" r:id="rId32" imgW="771429" imgH="523810" progId="">
                    <p:embed/>
                  </p:oleObj>
                </mc:Choice>
                <mc:Fallback>
                  <p:oleObj name="Photo Editor Photo" r:id="rId32" imgW="771429" imgH="52381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2208"/>
                          <a:ext cx="384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4"/>
            <p:cNvGraphicFramePr>
              <a:graphicFrameLocks noChangeAspect="1"/>
            </p:cNvGraphicFramePr>
            <p:nvPr/>
          </p:nvGraphicFramePr>
          <p:xfrm>
            <a:off x="816" y="2056"/>
            <a:ext cx="303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0" name="Photo Editor Photo" r:id="rId33" imgW="609524" imgH="523810" progId="">
                    <p:embed/>
                  </p:oleObj>
                </mc:Choice>
                <mc:Fallback>
                  <p:oleObj name="Photo Editor Photo" r:id="rId33" imgW="609524" imgH="52381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2056"/>
                          <a:ext cx="303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" name="Group 25"/>
          <p:cNvGrpSpPr>
            <a:grpSpLocks/>
          </p:cNvGrpSpPr>
          <p:nvPr/>
        </p:nvGrpSpPr>
        <p:grpSpPr bwMode="auto">
          <a:xfrm>
            <a:off x="6014013" y="4570413"/>
            <a:ext cx="2743200" cy="1679575"/>
            <a:chOff x="-96" y="2016"/>
            <a:chExt cx="2127" cy="1302"/>
          </a:xfrm>
        </p:grpSpPr>
        <p:graphicFrame>
          <p:nvGraphicFramePr>
            <p:cNvPr id="32" name="Object 26"/>
            <p:cNvGraphicFramePr>
              <a:graphicFrameLocks noChangeAspect="1"/>
            </p:cNvGraphicFramePr>
            <p:nvPr/>
          </p:nvGraphicFramePr>
          <p:xfrm>
            <a:off x="432" y="2400"/>
            <a:ext cx="327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1" name="Photo Editor Photo" r:id="rId34" imgW="657317" imgH="419048" progId="">
                    <p:embed/>
                  </p:oleObj>
                </mc:Choice>
                <mc:Fallback>
                  <p:oleObj name="Photo Editor Photo" r:id="rId34" imgW="657317" imgH="41904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400"/>
                          <a:ext cx="327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27"/>
            <p:cNvGraphicFramePr>
              <a:graphicFrameLocks noChangeAspect="1"/>
            </p:cNvGraphicFramePr>
            <p:nvPr/>
          </p:nvGraphicFramePr>
          <p:xfrm>
            <a:off x="384" y="3072"/>
            <a:ext cx="341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2" name="Photo Editor Photo" r:id="rId35" imgW="685714" imgH="495369" progId="">
                    <p:embed/>
                  </p:oleObj>
                </mc:Choice>
                <mc:Fallback>
                  <p:oleObj name="Photo Editor Photo" r:id="rId35" imgW="685714" imgH="49536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3072"/>
                          <a:ext cx="341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28"/>
            <p:cNvGraphicFramePr>
              <a:graphicFrameLocks noChangeAspect="1"/>
            </p:cNvGraphicFramePr>
            <p:nvPr/>
          </p:nvGraphicFramePr>
          <p:xfrm>
            <a:off x="432" y="2640"/>
            <a:ext cx="289" cy="3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3" name="Photo Editor Photo" r:id="rId36" imgW="581106" imgH="743054" progId="">
                    <p:embed/>
                  </p:oleObj>
                </mc:Choice>
                <mc:Fallback>
                  <p:oleObj name="Photo Editor Photo" r:id="rId36" imgW="581106" imgH="743054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640"/>
                          <a:ext cx="289" cy="3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29"/>
            <p:cNvGraphicFramePr>
              <a:graphicFrameLocks noChangeAspect="1"/>
            </p:cNvGraphicFramePr>
            <p:nvPr/>
          </p:nvGraphicFramePr>
          <p:xfrm>
            <a:off x="336" y="2016"/>
            <a:ext cx="488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4" name="Photo Editor Photo" r:id="rId37" imgW="980952" imgH="657317" progId="">
                    <p:embed/>
                  </p:oleObj>
                </mc:Choice>
                <mc:Fallback>
                  <p:oleObj name="Photo Editor Photo" r:id="rId37" imgW="980952" imgH="657317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2016"/>
                          <a:ext cx="488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30"/>
            <p:cNvGraphicFramePr>
              <a:graphicFrameLocks noChangeAspect="1"/>
            </p:cNvGraphicFramePr>
            <p:nvPr/>
          </p:nvGraphicFramePr>
          <p:xfrm>
            <a:off x="-96" y="2640"/>
            <a:ext cx="384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5" name="Photo Editor Photo" r:id="rId38" imgW="771429" imgH="523810" progId="">
                    <p:embed/>
                  </p:oleObj>
                </mc:Choice>
                <mc:Fallback>
                  <p:oleObj name="Photo Editor Photo" r:id="rId38" imgW="771429" imgH="52381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96" y="2640"/>
                          <a:ext cx="384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31"/>
            <p:cNvGraphicFramePr>
              <a:graphicFrameLocks noChangeAspect="1"/>
            </p:cNvGraphicFramePr>
            <p:nvPr/>
          </p:nvGraphicFramePr>
          <p:xfrm>
            <a:off x="864" y="2544"/>
            <a:ext cx="261" cy="7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6" name="Photo Editor Photo" r:id="rId39" imgW="523810" imgH="1514686" progId="">
                    <p:embed/>
                  </p:oleObj>
                </mc:Choice>
                <mc:Fallback>
                  <p:oleObj name="Photo Editor Photo" r:id="rId39" imgW="523810" imgH="151468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2544"/>
                          <a:ext cx="261" cy="7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32"/>
            <p:cNvGraphicFramePr>
              <a:graphicFrameLocks noChangeAspect="1"/>
            </p:cNvGraphicFramePr>
            <p:nvPr/>
          </p:nvGraphicFramePr>
          <p:xfrm>
            <a:off x="1632" y="2592"/>
            <a:ext cx="303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7" name="Photo Editor Photo" r:id="rId40" imgW="609524" imgH="523810" progId="">
                    <p:embed/>
                  </p:oleObj>
                </mc:Choice>
                <mc:Fallback>
                  <p:oleObj name="Photo Editor Photo" r:id="rId40" imgW="609524" imgH="52381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2592"/>
                          <a:ext cx="303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33"/>
            <p:cNvGraphicFramePr>
              <a:graphicFrameLocks noChangeAspect="1"/>
            </p:cNvGraphicFramePr>
            <p:nvPr/>
          </p:nvGraphicFramePr>
          <p:xfrm>
            <a:off x="1152" y="2160"/>
            <a:ext cx="294" cy="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8" name="Photo Editor Photo" r:id="rId41" imgW="590476" imgH="781159" progId="">
                    <p:embed/>
                  </p:oleObj>
                </mc:Choice>
                <mc:Fallback>
                  <p:oleObj name="Photo Editor Photo" r:id="rId41" imgW="590476" imgH="7811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2160"/>
                          <a:ext cx="294" cy="3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34"/>
            <p:cNvGraphicFramePr>
              <a:graphicFrameLocks noChangeAspect="1"/>
            </p:cNvGraphicFramePr>
            <p:nvPr/>
          </p:nvGraphicFramePr>
          <p:xfrm>
            <a:off x="1344" y="2976"/>
            <a:ext cx="384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9" name="Photo Editor Photo" r:id="rId42" imgW="771429" imgH="523810" progId="">
                    <p:embed/>
                  </p:oleObj>
                </mc:Choice>
                <mc:Fallback>
                  <p:oleObj name="Photo Editor Photo" r:id="rId42" imgW="771429" imgH="52381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2976"/>
                          <a:ext cx="384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Object 35"/>
            <p:cNvGraphicFramePr>
              <a:graphicFrameLocks noChangeAspect="1"/>
            </p:cNvGraphicFramePr>
            <p:nvPr/>
          </p:nvGraphicFramePr>
          <p:xfrm>
            <a:off x="1728" y="2160"/>
            <a:ext cx="303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50" name="Photo Editor Photo" r:id="rId43" imgW="609524" imgH="523810" progId="">
                    <p:embed/>
                  </p:oleObj>
                </mc:Choice>
                <mc:Fallback>
                  <p:oleObj name="Photo Editor Photo" r:id="rId43" imgW="609524" imgH="52381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2160"/>
                          <a:ext cx="303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Rectangle 36"/>
          <p:cNvSpPr>
            <a:spLocks noChangeArrowheads="1"/>
          </p:cNvSpPr>
          <p:nvPr/>
        </p:nvSpPr>
        <p:spPr bwMode="auto">
          <a:xfrm>
            <a:off x="3042213" y="4037013"/>
            <a:ext cx="2667000" cy="2530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3" name="Rectangle 37"/>
          <p:cNvSpPr>
            <a:spLocks noChangeArrowheads="1"/>
          </p:cNvSpPr>
          <p:nvPr/>
        </p:nvSpPr>
        <p:spPr bwMode="auto">
          <a:xfrm>
            <a:off x="9227113" y="4037013"/>
            <a:ext cx="2806700" cy="2544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4" name="Rectangle 38"/>
          <p:cNvSpPr>
            <a:spLocks noChangeArrowheads="1"/>
          </p:cNvSpPr>
          <p:nvPr/>
        </p:nvSpPr>
        <p:spPr bwMode="auto">
          <a:xfrm>
            <a:off x="6014013" y="4037013"/>
            <a:ext cx="2806700" cy="2544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" name="Rectangle 1"/>
          <p:cNvSpPr/>
          <p:nvPr/>
        </p:nvSpPr>
        <p:spPr>
          <a:xfrm>
            <a:off x="160597" y="3984904"/>
            <a:ext cx="2685519" cy="2336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b="1" dirty="0" smtClean="0"/>
              <a:t>Objects as textures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/>
          </a:p>
          <a:p>
            <a:pPr marL="285750" indent="-285750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 smtClean="0"/>
              <a:t>All of these are treated as being the same</a:t>
            </a:r>
          </a:p>
          <a:p>
            <a:pPr marL="285750" indent="-285750">
              <a:lnSpc>
                <a:spcPct val="90000"/>
              </a:lnSpc>
              <a:buFont typeface="Arial" charset="0"/>
              <a:buChar char="•"/>
            </a:pPr>
            <a:endParaRPr lang="en-US" altLang="en-US" dirty="0"/>
          </a:p>
          <a:p>
            <a:pPr marL="285750" indent="-285750">
              <a:lnSpc>
                <a:spcPct val="90000"/>
              </a:lnSpc>
              <a:buFont typeface="Arial" charset="0"/>
              <a:buChar char="•"/>
            </a:pPr>
            <a:r>
              <a:rPr lang="en-US" altLang="en-US" dirty="0" smtClean="0"/>
              <a:t>No distinction between foreground and background: scene recognition?</a:t>
            </a:r>
            <a:endParaRPr lang="en-US" altLang="en-US" dirty="0" smtClean="0"/>
          </a:p>
        </p:txBody>
      </p:sp>
      <p:pic>
        <p:nvPicPr>
          <p:cNvPr id="45" name="Picture 3" descr="hexholes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470" y="157261"/>
            <a:ext cx="1154167" cy="1154167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D001_3"/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724" y="1396885"/>
            <a:ext cx="1190727" cy="1190727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D022_4"/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059" y="2694233"/>
            <a:ext cx="1184987" cy="1184987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3" descr="brodatz2_1"/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986" y="3593987"/>
            <a:ext cx="257175" cy="257175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4" descr="brodatz2_2"/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386" y="3593987"/>
            <a:ext cx="257175" cy="257175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26" descr="brodatz2_5"/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786" y="3593987"/>
            <a:ext cx="257175" cy="257175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64" descr="hexholes_patch1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279" y="207645"/>
            <a:ext cx="271463" cy="268288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65" descr="hexholes_patch2"/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678" y="207646"/>
            <a:ext cx="268288" cy="265113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66" descr="hexholes_patch3"/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4079" y="207645"/>
            <a:ext cx="271463" cy="268288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72" descr="brodatz1_2"/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937" y="767101"/>
            <a:ext cx="257175" cy="257175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73" descr="brodatz1_5"/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337" y="767101"/>
            <a:ext cx="257175" cy="257175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74" descr="brodatz1_6"/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737" y="767101"/>
            <a:ext cx="257175" cy="257175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183"/>
          <p:cNvSpPr txBox="1">
            <a:spLocks noChangeArrowheads="1"/>
          </p:cNvSpPr>
          <p:nvPr/>
        </p:nvSpPr>
        <p:spPr>
          <a:xfrm>
            <a:off x="7912709" y="1370229"/>
            <a:ext cx="2669447" cy="215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600" dirty="0" smtClean="0"/>
              <a:t>Texture is characterized by the repetition of basic elements or </a:t>
            </a:r>
            <a:r>
              <a:rPr lang="en-US" altLang="en-US" sz="1600" i="1" dirty="0" err="1" smtClean="0"/>
              <a:t>textons</a:t>
            </a:r>
            <a:endParaRPr lang="en-US" altLang="en-US" sz="1600" i="1" dirty="0" smtClean="0"/>
          </a:p>
          <a:p>
            <a:r>
              <a:rPr lang="en-US" altLang="en-US" sz="1600" dirty="0" smtClean="0"/>
              <a:t>For stochastic textures, it is the identity of the </a:t>
            </a:r>
            <a:r>
              <a:rPr lang="en-US" altLang="en-US" sz="1600" dirty="0" err="1" smtClean="0"/>
              <a:t>textons</a:t>
            </a:r>
            <a:r>
              <a:rPr lang="en-US" altLang="en-US" sz="1600" dirty="0" smtClean="0"/>
              <a:t>, not their spatial arrangement, that matters</a:t>
            </a: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9799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5259" y="905239"/>
            <a:ext cx="10515600" cy="4351338"/>
          </a:xfrm>
        </p:spPr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altLang="en-US" sz="2400"/>
              <a:t>Extract features</a:t>
            </a:r>
          </a:p>
          <a:p>
            <a:pPr marL="533400" indent="-533400">
              <a:buFontTx/>
              <a:buAutoNum type="arabicPeriod"/>
            </a:pPr>
            <a:r>
              <a:rPr lang="en-US" altLang="en-US" sz="2400" dirty="0"/>
              <a:t>Learn “visual vocabulary”</a:t>
            </a:r>
          </a:p>
          <a:p>
            <a:pPr marL="533400" indent="-533400">
              <a:buFontTx/>
              <a:buAutoNum type="arabicPeriod"/>
            </a:pPr>
            <a:r>
              <a:rPr lang="en-US" altLang="en-US" sz="2400" dirty="0"/>
              <a:t>Quantize features using visual vocabulary </a:t>
            </a:r>
          </a:p>
          <a:p>
            <a:pPr marL="533400" indent="-533400">
              <a:buFontTx/>
              <a:buAutoNum type="arabicPeriod"/>
            </a:pPr>
            <a:r>
              <a:rPr lang="en-US" altLang="en-US" sz="2400" dirty="0"/>
              <a:t>Represent images by frequencies of “visual words” </a:t>
            </a:r>
          </a:p>
        </p:txBody>
      </p:sp>
      <p:grpSp>
        <p:nvGrpSpPr>
          <p:cNvPr id="103427" name="Group 4"/>
          <p:cNvGrpSpPr>
            <a:grpSpLocks/>
          </p:cNvGrpSpPr>
          <p:nvPr/>
        </p:nvGrpSpPr>
        <p:grpSpPr bwMode="auto">
          <a:xfrm>
            <a:off x="2590800" y="4899026"/>
            <a:ext cx="7162800" cy="1806575"/>
            <a:chOff x="144" y="1776"/>
            <a:chExt cx="5520" cy="1392"/>
          </a:xfrm>
        </p:grpSpPr>
        <p:sp>
          <p:nvSpPr>
            <p:cNvPr id="103452" name="Rectangle 5"/>
            <p:cNvSpPr>
              <a:spLocks noChangeArrowheads="1"/>
            </p:cNvSpPr>
            <p:nvPr/>
          </p:nvSpPr>
          <p:spPr bwMode="auto">
            <a:xfrm>
              <a:off x="4944" y="1776"/>
              <a:ext cx="96" cy="112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3453" name="Rectangle 6"/>
            <p:cNvSpPr>
              <a:spLocks noChangeArrowheads="1"/>
            </p:cNvSpPr>
            <p:nvPr/>
          </p:nvSpPr>
          <p:spPr bwMode="auto">
            <a:xfrm>
              <a:off x="4320" y="2736"/>
              <a:ext cx="96" cy="16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3454" name="Rectangle 7"/>
            <p:cNvSpPr>
              <a:spLocks noChangeArrowheads="1"/>
            </p:cNvSpPr>
            <p:nvPr/>
          </p:nvSpPr>
          <p:spPr bwMode="auto">
            <a:xfrm>
              <a:off x="4608" y="2592"/>
              <a:ext cx="96" cy="313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3455" name="Rectangle 8"/>
            <p:cNvSpPr>
              <a:spLocks noChangeArrowheads="1"/>
            </p:cNvSpPr>
            <p:nvPr/>
          </p:nvSpPr>
          <p:spPr bwMode="auto">
            <a:xfrm>
              <a:off x="5328" y="2736"/>
              <a:ext cx="96" cy="16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3456" name="Rectangle 9"/>
            <p:cNvSpPr>
              <a:spLocks noChangeArrowheads="1"/>
            </p:cNvSpPr>
            <p:nvPr/>
          </p:nvSpPr>
          <p:spPr bwMode="auto">
            <a:xfrm>
              <a:off x="2976" y="2832"/>
              <a:ext cx="96" cy="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3457" name="Rectangle 10"/>
            <p:cNvSpPr>
              <a:spLocks noChangeArrowheads="1"/>
            </p:cNvSpPr>
            <p:nvPr/>
          </p:nvSpPr>
          <p:spPr bwMode="auto">
            <a:xfrm>
              <a:off x="2400" y="2208"/>
              <a:ext cx="96" cy="72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3458" name="Rectangle 11"/>
            <p:cNvSpPr>
              <a:spLocks noChangeArrowheads="1"/>
            </p:cNvSpPr>
            <p:nvPr/>
          </p:nvSpPr>
          <p:spPr bwMode="auto">
            <a:xfrm>
              <a:off x="2688" y="2832"/>
              <a:ext cx="96" cy="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3459" name="Rectangle 12"/>
            <p:cNvSpPr>
              <a:spLocks noChangeArrowheads="1"/>
            </p:cNvSpPr>
            <p:nvPr/>
          </p:nvSpPr>
          <p:spPr bwMode="auto">
            <a:xfrm>
              <a:off x="3408" y="2880"/>
              <a:ext cx="96" cy="4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3460" name="Rectangle 13"/>
            <p:cNvSpPr>
              <a:spLocks noChangeArrowheads="1"/>
            </p:cNvSpPr>
            <p:nvPr/>
          </p:nvSpPr>
          <p:spPr bwMode="auto">
            <a:xfrm>
              <a:off x="960" y="2809"/>
              <a:ext cx="96" cy="96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3461" name="Rectangle 14"/>
            <p:cNvSpPr>
              <a:spLocks noChangeArrowheads="1"/>
            </p:cNvSpPr>
            <p:nvPr/>
          </p:nvSpPr>
          <p:spPr bwMode="auto">
            <a:xfrm>
              <a:off x="384" y="2809"/>
              <a:ext cx="96" cy="96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3462" name="Rectangle 15"/>
            <p:cNvSpPr>
              <a:spLocks noChangeArrowheads="1"/>
            </p:cNvSpPr>
            <p:nvPr/>
          </p:nvSpPr>
          <p:spPr bwMode="auto">
            <a:xfrm>
              <a:off x="672" y="1897"/>
              <a:ext cx="96" cy="1008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3463" name="Rectangle 16"/>
            <p:cNvSpPr>
              <a:spLocks noChangeArrowheads="1"/>
            </p:cNvSpPr>
            <p:nvPr/>
          </p:nvSpPr>
          <p:spPr bwMode="auto">
            <a:xfrm>
              <a:off x="1392" y="2185"/>
              <a:ext cx="96" cy="720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3464" name="Line 17"/>
            <p:cNvSpPr>
              <a:spLocks noChangeShapeType="1"/>
            </p:cNvSpPr>
            <p:nvPr/>
          </p:nvSpPr>
          <p:spPr bwMode="auto">
            <a:xfrm>
              <a:off x="144" y="2905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465" name="Line 18"/>
            <p:cNvSpPr>
              <a:spLocks noChangeShapeType="1"/>
            </p:cNvSpPr>
            <p:nvPr/>
          </p:nvSpPr>
          <p:spPr bwMode="auto">
            <a:xfrm flipV="1">
              <a:off x="144" y="1801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3466" name="Picture 19" descr="ermin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1296" y="296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67" name="Picture 20" descr="bicycl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288" y="2953"/>
              <a:ext cx="197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68" name="Picture 21" descr="ermin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576" y="295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469" name="Line 22"/>
            <p:cNvSpPr>
              <a:spLocks noChangeShapeType="1"/>
            </p:cNvSpPr>
            <p:nvPr/>
          </p:nvSpPr>
          <p:spPr bwMode="auto">
            <a:xfrm>
              <a:off x="4080" y="2905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470" name="Line 23"/>
            <p:cNvSpPr>
              <a:spLocks noChangeShapeType="1"/>
            </p:cNvSpPr>
            <p:nvPr/>
          </p:nvSpPr>
          <p:spPr bwMode="auto">
            <a:xfrm flipV="1">
              <a:off x="4080" y="1801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471" name="Line 24"/>
            <p:cNvSpPr>
              <a:spLocks noChangeShapeType="1"/>
            </p:cNvSpPr>
            <p:nvPr/>
          </p:nvSpPr>
          <p:spPr bwMode="auto">
            <a:xfrm>
              <a:off x="2160" y="2928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472" name="Line 25"/>
            <p:cNvSpPr>
              <a:spLocks noChangeShapeType="1"/>
            </p:cNvSpPr>
            <p:nvPr/>
          </p:nvSpPr>
          <p:spPr bwMode="auto">
            <a:xfrm flipV="1">
              <a:off x="2160" y="1824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3473" name="Picture 26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864" y="2976"/>
              <a:ext cx="33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74" name="Picture 27" descr="ermin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3360" y="296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75" name="Picture 28" descr="bicycl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2304" y="2953"/>
              <a:ext cx="197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76" name="Picture 29" descr="ermin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2592" y="2976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77" name="Picture 30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2832" y="2976"/>
              <a:ext cx="33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78" name="Picture 31" descr="ermin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5280" y="296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79" name="Picture 32" descr="bicycl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4224" y="2953"/>
              <a:ext cx="197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80" name="Picture 33" descr="ermin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4560" y="295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81" name="Picture 34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4848" y="2976"/>
              <a:ext cx="33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3428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" y="41958"/>
            <a:ext cx="8077200" cy="838200"/>
          </a:xfrm>
        </p:spPr>
        <p:txBody>
          <a:bodyPr/>
          <a:lstStyle/>
          <a:p>
            <a:r>
              <a:rPr lang="en-US" altLang="en-US" smtClean="0"/>
              <a:t>Bag-of-features steps</a:t>
            </a:r>
          </a:p>
        </p:txBody>
      </p:sp>
      <p:grpSp>
        <p:nvGrpSpPr>
          <p:cNvPr id="103429" name="Group 34"/>
          <p:cNvGrpSpPr>
            <a:grpSpLocks/>
          </p:cNvGrpSpPr>
          <p:nvPr/>
        </p:nvGrpSpPr>
        <p:grpSpPr bwMode="auto">
          <a:xfrm>
            <a:off x="2743200" y="2805114"/>
            <a:ext cx="6934200" cy="1919287"/>
            <a:chOff x="304800" y="2362200"/>
            <a:chExt cx="8534400" cy="2362200"/>
          </a:xfrm>
        </p:grpSpPr>
        <p:grpSp>
          <p:nvGrpSpPr>
            <p:cNvPr id="103430" name="Group 54"/>
            <p:cNvGrpSpPr>
              <a:grpSpLocks/>
            </p:cNvGrpSpPr>
            <p:nvPr/>
          </p:nvGrpSpPr>
          <p:grpSpPr bwMode="auto">
            <a:xfrm>
              <a:off x="609602" y="2514592"/>
              <a:ext cx="1547814" cy="2000247"/>
              <a:chOff x="288" y="2928"/>
              <a:chExt cx="864" cy="1116"/>
            </a:xfrm>
          </p:grpSpPr>
          <p:pic>
            <p:nvPicPr>
              <p:cNvPr id="103446" name="Picture 55" descr="erm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399" t="22293" r="38898" b="71706"/>
              <a:stretch>
                <a:fillRect/>
              </a:stretch>
            </p:blipFill>
            <p:spPr bwMode="auto">
              <a:xfrm>
                <a:off x="720" y="3216"/>
                <a:ext cx="288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447" name="Picture 56" descr="ermine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591" t="4288" r="29535" b="88853"/>
              <a:stretch>
                <a:fillRect/>
              </a:stretch>
            </p:blipFill>
            <p:spPr bwMode="auto">
              <a:xfrm>
                <a:off x="864" y="3504"/>
                <a:ext cx="288" cy="2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448" name="Picture 57" descr="erm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62" t="14577" r="31876" b="79422"/>
              <a:stretch>
                <a:fillRect/>
              </a:stretch>
            </p:blipFill>
            <p:spPr bwMode="auto">
              <a:xfrm>
                <a:off x="384" y="3504"/>
                <a:ext cx="288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449" name="Picture 58" descr="erm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62" t="27437" r="31876" b="67418"/>
              <a:stretch>
                <a:fillRect/>
              </a:stretch>
            </p:blipFill>
            <p:spPr bwMode="auto">
              <a:xfrm>
                <a:off x="288" y="3216"/>
                <a:ext cx="288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450" name="Picture 59" descr="erm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932" t="23151" r="31876" b="71706"/>
              <a:stretch>
                <a:fillRect/>
              </a:stretch>
            </p:blipFill>
            <p:spPr bwMode="auto">
              <a:xfrm>
                <a:off x="624" y="2928"/>
                <a:ext cx="288" cy="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451" name="Picture 60" descr="erm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569" t="17148" r="37727" b="76851"/>
              <a:stretch>
                <a:fillRect/>
              </a:stretch>
            </p:blipFill>
            <p:spPr bwMode="auto">
              <a:xfrm>
                <a:off x="768" y="3792"/>
                <a:ext cx="360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3431" name="Picture 62" descr="bicycle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00" t="75458"/>
            <a:stretch>
              <a:fillRect/>
            </a:stretch>
          </p:blipFill>
          <p:spPr bwMode="auto">
            <a:xfrm>
              <a:off x="3352800" y="3511550"/>
              <a:ext cx="782638" cy="354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32" name="Picture 63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01" t="49956" r="42499" b="16507"/>
            <a:stretch>
              <a:fillRect/>
            </a:stretch>
          </p:blipFill>
          <p:spPr bwMode="auto">
            <a:xfrm>
              <a:off x="4862513" y="3670300"/>
              <a:ext cx="568325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33" name="Picture 64" descr="bicycle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88" r="60001"/>
            <a:stretch>
              <a:fillRect/>
            </a:stretch>
          </p:blipFill>
          <p:spPr bwMode="auto">
            <a:xfrm>
              <a:off x="3744913" y="2667000"/>
              <a:ext cx="695325" cy="692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34" name="Picture 65" descr="bicycle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00" t="20612" r="22501" b="37468"/>
            <a:stretch>
              <a:fillRect/>
            </a:stretch>
          </p:blipFill>
          <p:spPr bwMode="auto">
            <a:xfrm>
              <a:off x="4600575" y="2974975"/>
              <a:ext cx="782638" cy="434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35" name="Picture 66" descr="bicycle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4167188" y="3670300"/>
              <a:ext cx="515937" cy="563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36" name="Picture 67" descr="violi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5" t="2991" r="21428" b="71085"/>
            <a:stretch>
              <a:fillRect/>
            </a:stretch>
          </p:blipFill>
          <p:spPr bwMode="auto">
            <a:xfrm>
              <a:off x="7086600" y="3962400"/>
              <a:ext cx="401638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3437" name="Group 68"/>
            <p:cNvGrpSpPr>
              <a:grpSpLocks/>
            </p:cNvGrpSpPr>
            <p:nvPr/>
          </p:nvGrpSpPr>
          <p:grpSpPr bwMode="auto">
            <a:xfrm>
              <a:off x="6738936" y="2651125"/>
              <a:ext cx="2024062" cy="1704975"/>
              <a:chOff x="4416" y="3072"/>
              <a:chExt cx="1035" cy="872"/>
            </a:xfrm>
          </p:grpSpPr>
          <p:pic>
            <p:nvPicPr>
              <p:cNvPr id="103441" name="Picture 69" descr="violin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286" b="52684"/>
              <a:stretch>
                <a:fillRect/>
              </a:stretch>
            </p:blipFill>
            <p:spPr bwMode="auto">
              <a:xfrm>
                <a:off x="4752" y="3600"/>
                <a:ext cx="377" cy="3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442" name="Picture 70" descr="violin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55" b="26286"/>
              <a:stretch>
                <a:fillRect/>
              </a:stretch>
            </p:blipFill>
            <p:spPr bwMode="auto">
              <a:xfrm>
                <a:off x="5040" y="3360"/>
                <a:ext cx="411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443" name="Picture 71" descr="violin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233"/>
              <a:stretch>
                <a:fillRect/>
              </a:stretch>
            </p:blipFill>
            <p:spPr bwMode="auto">
              <a:xfrm>
                <a:off x="4560" y="3408"/>
                <a:ext cx="446" cy="1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444" name="Picture 72" descr="violin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544" t="49945" r="-523" b="18510"/>
              <a:stretch>
                <a:fillRect/>
              </a:stretch>
            </p:blipFill>
            <p:spPr bwMode="auto">
              <a:xfrm>
                <a:off x="4416" y="3456"/>
                <a:ext cx="211" cy="3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445" name="Picture 73" descr="violin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544" b="47426"/>
              <a:stretch>
                <a:fillRect/>
              </a:stretch>
            </p:blipFill>
            <p:spPr bwMode="auto">
              <a:xfrm>
                <a:off x="4608" y="3072"/>
                <a:ext cx="480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03438" name="Rectangle 74"/>
            <p:cNvSpPr>
              <a:spLocks noChangeArrowheads="1"/>
            </p:cNvSpPr>
            <p:nvPr/>
          </p:nvSpPr>
          <p:spPr bwMode="auto">
            <a:xfrm>
              <a:off x="304800" y="2362200"/>
              <a:ext cx="2133600" cy="2362200"/>
            </a:xfrm>
            <a:prstGeom prst="rect">
              <a:avLst/>
            </a:prstGeom>
            <a:noFill/>
            <a:ln w="38100">
              <a:solidFill>
                <a:srgbClr val="864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3439" name="Rectangle 75"/>
            <p:cNvSpPr>
              <a:spLocks noChangeArrowheads="1"/>
            </p:cNvSpPr>
            <p:nvPr/>
          </p:nvSpPr>
          <p:spPr bwMode="auto">
            <a:xfrm>
              <a:off x="3200400" y="2362200"/>
              <a:ext cx="2438400" cy="2362200"/>
            </a:xfrm>
            <a:prstGeom prst="rect">
              <a:avLst/>
            </a:prstGeom>
            <a:noFill/>
            <a:ln w="38100">
              <a:solidFill>
                <a:srgbClr val="864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3440" name="Rectangle 76"/>
            <p:cNvSpPr>
              <a:spLocks noChangeArrowheads="1"/>
            </p:cNvSpPr>
            <p:nvPr/>
          </p:nvSpPr>
          <p:spPr bwMode="auto">
            <a:xfrm>
              <a:off x="6400800" y="2362200"/>
              <a:ext cx="2438400" cy="2362200"/>
            </a:xfrm>
            <a:prstGeom prst="rect">
              <a:avLst/>
            </a:prstGeom>
            <a:noFill/>
            <a:ln w="38100">
              <a:solidFill>
                <a:srgbClr val="864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639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4" name="Picture 10" descr="AgarwalRoth_CB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9" y="321468"/>
            <a:ext cx="5473805" cy="293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5" name="Line 11"/>
          <p:cNvSpPr>
            <a:spLocks noChangeShapeType="1"/>
          </p:cNvSpPr>
          <p:nvPr/>
        </p:nvSpPr>
        <p:spPr bwMode="auto">
          <a:xfrm>
            <a:off x="6019800" y="1893888"/>
            <a:ext cx="533400" cy="0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12646" name="Group 12"/>
          <p:cNvGrpSpPr>
            <a:grpSpLocks noChangeAspect="1"/>
          </p:cNvGrpSpPr>
          <p:nvPr/>
        </p:nvGrpSpPr>
        <p:grpSpPr bwMode="auto">
          <a:xfrm>
            <a:off x="400532" y="321468"/>
            <a:ext cx="5575276" cy="2207590"/>
            <a:chOff x="431" y="2886"/>
            <a:chExt cx="2310" cy="915"/>
          </a:xfrm>
        </p:grpSpPr>
        <p:pic>
          <p:nvPicPr>
            <p:cNvPr id="112663" name="Picture 13" descr="car5-090-000"/>
            <p:cNvPicPr>
              <a:picLocks noChangeAspect="1" noChangeArrowheads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" y="2886"/>
              <a:ext cx="453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64" name="Picture 14" descr="car6-090-000"/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1" y="3348"/>
              <a:ext cx="453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65" name="Picture 15" descr="car7-090-000"/>
            <p:cNvPicPr>
              <a:picLocks noChangeAspect="1" noChangeArrowheads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" y="3348"/>
              <a:ext cx="453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66" name="Picture 16" descr="car9-090-000"/>
            <p:cNvPicPr>
              <a:picLocks noChangeAspect="1" noChangeArrowheads="1"/>
            </p:cNvPicPr>
            <p:nvPr/>
          </p:nvPicPr>
          <p:blipFill>
            <a:blip r:embed="rId7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" y="2886"/>
              <a:ext cx="453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67" name="Picture 17" descr="car11-090-000"/>
            <p:cNvPicPr>
              <a:picLocks noChangeAspect="1" noChangeArrowheads="1"/>
            </p:cNvPicPr>
            <p:nvPr/>
          </p:nvPicPr>
          <p:blipFill>
            <a:blip r:embed="rId8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2886"/>
              <a:ext cx="453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68" name="Picture 18" descr="car12-090-000"/>
            <p:cNvPicPr>
              <a:picLocks noChangeAspect="1" noChangeArrowheads="1"/>
            </p:cNvPicPr>
            <p:nvPr/>
          </p:nvPicPr>
          <p:blipFill>
            <a:blip r:embed="rId9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" y="3348"/>
              <a:ext cx="453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69" name="Picture 19" descr="car14-090-000"/>
            <p:cNvPicPr>
              <a:picLocks noChangeAspect="1" noChangeArrowheads="1"/>
            </p:cNvPicPr>
            <p:nvPr/>
          </p:nvPicPr>
          <p:blipFill>
            <a:blip r:embed="rId10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" y="3348"/>
              <a:ext cx="453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70" name="Picture 20" descr="car1-090-000"/>
            <p:cNvPicPr>
              <a:picLocks noChangeAspect="1" noChangeArrowheads="1"/>
            </p:cNvPicPr>
            <p:nvPr/>
          </p:nvPicPr>
          <p:blipFill>
            <a:blip r:embed="rId11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" y="2886"/>
              <a:ext cx="453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71" name="Picture 21" descr="car2-090-000"/>
            <p:cNvPicPr>
              <a:picLocks noChangeAspect="1" noChangeArrowheads="1"/>
            </p:cNvPicPr>
            <p:nvPr/>
          </p:nvPicPr>
          <p:blipFill>
            <a:blip r:embed="rId1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" y="2886"/>
              <a:ext cx="453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72" name="Picture 22" descr="car3-090-000"/>
            <p:cNvPicPr>
              <a:picLocks noChangeAspect="1" noChangeArrowheads="1"/>
            </p:cNvPicPr>
            <p:nvPr/>
          </p:nvPicPr>
          <p:blipFill>
            <a:blip r:embed="rId1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3348"/>
              <a:ext cx="453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2647" name="Group 4"/>
          <p:cNvGrpSpPr>
            <a:grpSpLocks/>
          </p:cNvGrpSpPr>
          <p:nvPr/>
        </p:nvGrpSpPr>
        <p:grpSpPr bwMode="auto">
          <a:xfrm>
            <a:off x="400532" y="3505200"/>
            <a:ext cx="5688013" cy="3087688"/>
            <a:chOff x="1247" y="808"/>
            <a:chExt cx="3583" cy="1945"/>
          </a:xfrm>
        </p:grpSpPr>
        <p:grpSp>
          <p:nvGrpSpPr>
            <p:cNvPr id="112650" name="Group 5"/>
            <p:cNvGrpSpPr>
              <a:grpSpLocks/>
            </p:cNvGrpSpPr>
            <p:nvPr/>
          </p:nvGrpSpPr>
          <p:grpSpPr bwMode="auto">
            <a:xfrm>
              <a:off x="1280" y="808"/>
              <a:ext cx="3550" cy="1761"/>
              <a:chOff x="2698" y="817"/>
              <a:chExt cx="2992" cy="1487"/>
            </a:xfrm>
          </p:grpSpPr>
          <p:pic>
            <p:nvPicPr>
              <p:cNvPr id="112653" name="Picture 6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241" b="11539"/>
              <a:stretch>
                <a:fillRect/>
              </a:stretch>
            </p:blipFill>
            <p:spPr bwMode="auto">
              <a:xfrm>
                <a:off x="2698" y="1567"/>
                <a:ext cx="2055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pic>
            <p:nvPicPr>
              <p:cNvPr id="112654" name="Picture 7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483"/>
              <a:stretch>
                <a:fillRect/>
              </a:stretch>
            </p:blipFill>
            <p:spPr bwMode="auto">
              <a:xfrm>
                <a:off x="2698" y="1258"/>
                <a:ext cx="1588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pic>
            <p:nvPicPr>
              <p:cNvPr id="112655" name="Picture 8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29" b="8824"/>
              <a:stretch>
                <a:fillRect/>
              </a:stretch>
            </p:blipFill>
            <p:spPr bwMode="auto">
              <a:xfrm>
                <a:off x="2706" y="1412"/>
                <a:ext cx="1245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pic>
            <p:nvPicPr>
              <p:cNvPr id="112656" name="Picture 9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370" b="12372"/>
              <a:stretch>
                <a:fillRect/>
              </a:stretch>
            </p:blipFill>
            <p:spPr bwMode="auto">
              <a:xfrm>
                <a:off x="2706" y="2012"/>
                <a:ext cx="932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pic>
            <p:nvPicPr>
              <p:cNvPr id="112657" name="Picture 10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5" t="6061" b="15152"/>
              <a:stretch>
                <a:fillRect/>
              </a:stretch>
            </p:blipFill>
            <p:spPr bwMode="auto">
              <a:xfrm>
                <a:off x="2712" y="2148"/>
                <a:ext cx="1881" cy="1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pic>
            <p:nvPicPr>
              <p:cNvPr id="112658" name="Picture 11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92" b="13846"/>
              <a:stretch>
                <a:fillRect/>
              </a:stretch>
            </p:blipFill>
            <p:spPr bwMode="auto">
              <a:xfrm>
                <a:off x="2702" y="1705"/>
                <a:ext cx="1567" cy="1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pic>
            <p:nvPicPr>
              <p:cNvPr id="112659" name="Picture 12"/>
              <p:cNvPicPr>
                <a:picLocks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726"/>
              <a:stretch>
                <a:fillRect/>
              </a:stretch>
            </p:blipFill>
            <p:spPr bwMode="auto">
              <a:xfrm>
                <a:off x="2705" y="1854"/>
                <a:ext cx="1077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pic>
            <p:nvPicPr>
              <p:cNvPr id="112660" name="Picture 13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2" b="7018"/>
              <a:stretch>
                <a:fillRect/>
              </a:stretch>
            </p:blipFill>
            <p:spPr bwMode="auto">
              <a:xfrm>
                <a:off x="2722" y="817"/>
                <a:ext cx="2968" cy="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pic>
            <p:nvPicPr>
              <p:cNvPr id="112661" name="Picture 14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7" y="971"/>
                <a:ext cx="2962" cy="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pic>
            <p:nvPicPr>
              <p:cNvPr id="112662" name="Picture 15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4" y="1116"/>
                <a:ext cx="2969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</p:grpSp>
        <p:sp>
          <p:nvSpPr>
            <p:cNvPr id="112651" name="Rectangle 16"/>
            <p:cNvSpPr>
              <a:spLocks noChangeArrowheads="1"/>
            </p:cNvSpPr>
            <p:nvPr/>
          </p:nvSpPr>
          <p:spPr bwMode="auto">
            <a:xfrm>
              <a:off x="1247" y="1628"/>
              <a:ext cx="304" cy="292"/>
            </a:xfrm>
            <a:prstGeom prst="rect">
              <a:avLst/>
            </a:prstGeom>
            <a:noFill/>
            <a:ln w="25400" cap="sq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de-CH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12652" name="Text Box 17"/>
            <p:cNvSpPr txBox="1">
              <a:spLocks noChangeArrowheads="1"/>
            </p:cNvSpPr>
            <p:nvPr/>
          </p:nvSpPr>
          <p:spPr bwMode="auto">
            <a:xfrm>
              <a:off x="1264" y="2519"/>
              <a:ext cx="26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800" b="1">
                  <a:solidFill>
                    <a:srgbClr val="808080"/>
                  </a:solidFill>
                  <a:latin typeface="ETH Light"/>
                </a:rPr>
                <a:t>…</a:t>
              </a:r>
              <a:endParaRPr lang="de-CH" altLang="en-US" sz="1800" b="1">
                <a:solidFill>
                  <a:srgbClr val="808080"/>
                </a:solidFill>
                <a:latin typeface="ETH Light"/>
              </a:endParaRPr>
            </a:p>
          </p:txBody>
        </p:sp>
      </p:grpSp>
      <p:sp>
        <p:nvSpPr>
          <p:cNvPr id="112648" name="Text Box 4"/>
          <p:cNvSpPr txBox="1">
            <a:spLocks noChangeArrowheads="1"/>
          </p:cNvSpPr>
          <p:nvPr/>
        </p:nvSpPr>
        <p:spPr bwMode="auto">
          <a:xfrm>
            <a:off x="9272588" y="6534151"/>
            <a:ext cx="13192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200">
                <a:solidFill>
                  <a:srgbClr val="000000"/>
                </a:solidFill>
              </a:rPr>
              <a:t>Source: B. Leibe</a:t>
            </a:r>
          </a:p>
        </p:txBody>
      </p:sp>
      <p:sp>
        <p:nvSpPr>
          <p:cNvPr id="112649" name="Text Box 146"/>
          <p:cNvSpPr txBox="1">
            <a:spLocks noChangeArrowheads="1"/>
          </p:cNvSpPr>
          <p:nvPr/>
        </p:nvSpPr>
        <p:spPr bwMode="auto">
          <a:xfrm>
            <a:off x="4900847" y="6096000"/>
            <a:ext cx="23807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ct val="50000"/>
              <a:buFont typeface="Wingdings" panose="05000000000000000000" pitchFamily="2" charset="2"/>
              <a:buNone/>
            </a:pPr>
            <a:r>
              <a:rPr kumimoji="1" lang="en-US" altLang="en-US" sz="1600" b="1">
                <a:solidFill>
                  <a:srgbClr val="808080"/>
                </a:solidFill>
              </a:rPr>
              <a:t>Appearance codebook</a:t>
            </a:r>
            <a:endParaRPr lang="en-US" alt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History of ideas in recognition</a:t>
            </a:r>
          </a:p>
        </p:txBody>
      </p:sp>
      <p:sp>
        <p:nvSpPr>
          <p:cNvPr id="1239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1960s – early 1990s: the geometric era</a:t>
            </a:r>
          </a:p>
          <a:p>
            <a:r>
              <a:rPr lang="en-US" altLang="en-US" dirty="0" smtClean="0"/>
              <a:t>1990s: appearance-based models</a:t>
            </a:r>
          </a:p>
          <a:p>
            <a:r>
              <a:rPr lang="en-US" altLang="en-US" dirty="0" smtClean="0"/>
              <a:t>Mid-1990s: sliding window approaches</a:t>
            </a:r>
          </a:p>
          <a:p>
            <a:r>
              <a:rPr lang="en-US" altLang="en-US" dirty="0" smtClean="0"/>
              <a:t>Late 1990s: local features</a:t>
            </a:r>
          </a:p>
          <a:p>
            <a:r>
              <a:rPr lang="en-US" altLang="en-US" dirty="0" smtClean="0"/>
              <a:t>Early 2000s: parts-and-shape models</a:t>
            </a:r>
          </a:p>
          <a:p>
            <a:r>
              <a:rPr lang="en-US" altLang="en-US" dirty="0" smtClean="0"/>
              <a:t>Mid-2000s: bags of features</a:t>
            </a:r>
          </a:p>
          <a:p>
            <a:r>
              <a:rPr lang="en-US" altLang="en-US" dirty="0" smtClean="0"/>
              <a:t>Present trends: combination of local and global methods, data-driven methods, context, 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10600" y="6581776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64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91" y="0"/>
            <a:ext cx="1136341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20183" y="0"/>
            <a:ext cx="6701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Alex Net</a:t>
            </a:r>
            <a:br>
              <a:rPr lang="en-US" sz="3200" smtClean="0"/>
            </a:br>
            <a:r>
              <a:rPr lang="en-US" sz="1200" smtClean="0"/>
              <a:t>https</a:t>
            </a:r>
            <a:r>
              <a:rPr lang="en-US" sz="1200" dirty="0" smtClean="0"/>
              <a:t>://</a:t>
            </a:r>
            <a:r>
              <a:rPr lang="en-US" sz="1200" dirty="0" err="1" smtClean="0"/>
              <a:t>papers.nips.cc</a:t>
            </a:r>
            <a:r>
              <a:rPr lang="en-US" sz="1200" dirty="0" smtClean="0"/>
              <a:t>/paper/4824-imagenet-classification-with-deep-convolutional-neural-networks.pdf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0074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35491" cy="548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491" y="809826"/>
            <a:ext cx="4699000" cy="5168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136" y="5486400"/>
            <a:ext cx="4452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Documents and tutorials:</a:t>
            </a:r>
          </a:p>
          <a:p>
            <a:r>
              <a:rPr lang="en-US" dirty="0" smtClean="0"/>
              <a:t>https://deeplearning4j.org/documentation</a:t>
            </a:r>
          </a:p>
          <a:p>
            <a:r>
              <a:rPr lang="en-US" dirty="0" smtClean="0"/>
              <a:t>https://deeplearning4j.org/</a:t>
            </a:r>
            <a:r>
              <a:rPr lang="en-US" dirty="0" err="1" smtClean="0"/>
              <a:t>convolutionalnets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6136" y="4947733"/>
            <a:ext cx="2286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Deep Learning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319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 descr="Julian Beever chalk arti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096000" cy="40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sidewalk art glob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0"/>
            <a:ext cx="6096000" cy="40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9658" y="4197965"/>
            <a:ext cx="4826643" cy="2522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0589879" y="6583363"/>
            <a:ext cx="17986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Figure by David Forsyth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59717" y="5136157"/>
            <a:ext cx="3376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Projective Geometry:</a:t>
            </a:r>
          </a:p>
          <a:p>
            <a:r>
              <a:rPr lang="en-US" dirty="0"/>
              <a:t>l</a:t>
            </a:r>
            <a:r>
              <a:rPr lang="en-US" dirty="0" smtClean="0"/>
              <a:t>ength and area are </a:t>
            </a:r>
            <a:r>
              <a:rPr lang="en-US" b="1" dirty="0" smtClean="0"/>
              <a:t>not</a:t>
            </a:r>
            <a:r>
              <a:rPr lang="en-US" dirty="0" smtClean="0"/>
              <a:t> preserved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pect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45" y="215096"/>
            <a:ext cx="8462112" cy="238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equilumina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17" y="4197682"/>
            <a:ext cx="3761322" cy="252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9002713" y="0"/>
            <a:ext cx="3189287" cy="311150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400">
                <a:solidFill>
                  <a:srgbClr val="4F81BD"/>
                </a:solidFill>
                <a:sym typeface="Symbol" panose="05050102010706020507" pitchFamily="18" charset="2"/>
              </a:rPr>
              <a:t>http://www.yorku.ca/eye/photopik.htm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415264" y="6581001"/>
            <a:ext cx="15874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Helvetica" panose="020B0604020202020204" pitchFamily="34" charset="0"/>
              </a:rPr>
              <a:t>Wavelength (nm)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 rot="-5400000">
            <a:off x="2998563" y="5097122"/>
            <a:ext cx="23237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Helvetica" panose="020B0604020202020204" pitchFamily="34" charset="0"/>
              </a:rPr>
              <a:t>% Photons Reflected</a:t>
            </a:r>
          </a:p>
        </p:txBody>
      </p: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4355186" y="3993090"/>
            <a:ext cx="1761943" cy="2395589"/>
            <a:chOff x="908" y="2057"/>
            <a:chExt cx="1045" cy="1631"/>
          </a:xfrm>
        </p:grpSpPr>
        <p:pic>
          <p:nvPicPr>
            <p:cNvPr id="8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" y="2057"/>
              <a:ext cx="1033" cy="1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908" y="2058"/>
              <a:ext cx="1045" cy="161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1008" y="2160"/>
              <a:ext cx="4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Helvetica" panose="020B0604020202020204" pitchFamily="34" charset="0"/>
                </a:rPr>
                <a:t>Red</a:t>
              </a:r>
            </a:p>
          </p:txBody>
        </p:sp>
      </p:grpSp>
      <p:grpSp>
        <p:nvGrpSpPr>
          <p:cNvPr id="12" name="Group 12"/>
          <p:cNvGrpSpPr>
            <a:grpSpLocks/>
          </p:cNvGrpSpPr>
          <p:nvPr/>
        </p:nvGrpSpPr>
        <p:grpSpPr bwMode="auto">
          <a:xfrm>
            <a:off x="6263678" y="3993090"/>
            <a:ext cx="1793978" cy="2416152"/>
            <a:chOff x="2112" y="2057"/>
            <a:chExt cx="1064" cy="1645"/>
          </a:xfrm>
        </p:grpSpPr>
        <p:pic>
          <p:nvPicPr>
            <p:cNvPr id="13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" y="2057"/>
              <a:ext cx="1042" cy="1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2129" y="2057"/>
              <a:ext cx="1046" cy="163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2112" y="2112"/>
              <a:ext cx="6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FF00"/>
                  </a:solidFill>
                  <a:latin typeface="Helvetica" panose="020B0604020202020204" pitchFamily="34" charset="0"/>
                </a:rPr>
                <a:t>Yellow</a:t>
              </a:r>
            </a:p>
          </p:txBody>
        </p:sp>
      </p:grpSp>
      <p:grpSp>
        <p:nvGrpSpPr>
          <p:cNvPr id="17" name="Group 17"/>
          <p:cNvGrpSpPr>
            <a:grpSpLocks/>
          </p:cNvGrpSpPr>
          <p:nvPr/>
        </p:nvGrpSpPr>
        <p:grpSpPr bwMode="auto">
          <a:xfrm>
            <a:off x="8254884" y="3993089"/>
            <a:ext cx="1772059" cy="2416151"/>
            <a:chOff x="3365" y="2057"/>
            <a:chExt cx="1051" cy="1645"/>
          </a:xfrm>
        </p:grpSpPr>
        <p:pic>
          <p:nvPicPr>
            <p:cNvPr id="18" name="Picture 1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6" y="2057"/>
              <a:ext cx="1040" cy="1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3365" y="2062"/>
              <a:ext cx="1045" cy="163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Text Box 20"/>
            <p:cNvSpPr txBox="1">
              <a:spLocks noChangeArrowheads="1"/>
            </p:cNvSpPr>
            <p:nvPr/>
          </p:nvSpPr>
          <p:spPr bwMode="auto">
            <a:xfrm>
              <a:off x="3408" y="2112"/>
              <a:ext cx="5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FFFF"/>
                  </a:solidFill>
                  <a:latin typeface="Helvetica" panose="020B0604020202020204" pitchFamily="34" charset="0"/>
                </a:rPr>
                <a:t>Blue</a:t>
              </a:r>
            </a:p>
          </p:txBody>
        </p:sp>
      </p:grpSp>
      <p:grpSp>
        <p:nvGrpSpPr>
          <p:cNvPr id="22" name="Group 22"/>
          <p:cNvGrpSpPr>
            <a:grpSpLocks/>
          </p:cNvGrpSpPr>
          <p:nvPr/>
        </p:nvGrpSpPr>
        <p:grpSpPr bwMode="auto">
          <a:xfrm>
            <a:off x="10249366" y="3991501"/>
            <a:ext cx="1763629" cy="2407340"/>
            <a:chOff x="4620" y="2056"/>
            <a:chExt cx="1046" cy="1639"/>
          </a:xfrm>
        </p:grpSpPr>
        <p:pic>
          <p:nvPicPr>
            <p:cNvPr id="23" name="Picture 2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2" y="2057"/>
              <a:ext cx="1034" cy="1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 Box 24"/>
            <p:cNvSpPr txBox="1">
              <a:spLocks noChangeArrowheads="1"/>
            </p:cNvSpPr>
            <p:nvPr/>
          </p:nvSpPr>
          <p:spPr bwMode="auto">
            <a:xfrm>
              <a:off x="4656" y="2112"/>
              <a:ext cx="6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9966FF"/>
                  </a:solidFill>
                  <a:latin typeface="Helvetica" panose="020B0604020202020204" pitchFamily="34" charset="0"/>
                </a:rPr>
                <a:t>Purple</a:t>
              </a:r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4620" y="2056"/>
              <a:ext cx="1045" cy="1639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7" name="Group 28"/>
          <p:cNvGrpSpPr>
            <a:grpSpLocks/>
          </p:cNvGrpSpPr>
          <p:nvPr/>
        </p:nvGrpSpPr>
        <p:grpSpPr bwMode="auto">
          <a:xfrm>
            <a:off x="4600876" y="2926080"/>
            <a:ext cx="7277758" cy="1025029"/>
            <a:chOff x="1056" y="1273"/>
            <a:chExt cx="4416" cy="673"/>
          </a:xfrm>
        </p:grpSpPr>
        <p:pic>
          <p:nvPicPr>
            <p:cNvPr id="28" name="Picture 2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1273"/>
              <a:ext cx="768" cy="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3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1287"/>
              <a:ext cx="768" cy="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3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2" y="1296"/>
              <a:ext cx="720" cy="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1296"/>
              <a:ext cx="720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791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Derek Hoiem\My Documents\Classes\Spring09 - Visual Scene Understanding\material\figs\nieghborhood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886" y="485775"/>
            <a:ext cx="267596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C:\Users\Hoiem\Documents\Classes\Computational Photography - Fall 2010\lectures\figs\filters\im_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717" y="485775"/>
            <a:ext cx="26749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C:\Users\Hoiem\Documents\Classes\Computational Photography - Fall 2010\lectures\figs\filters\im_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717" y="2482106"/>
            <a:ext cx="26749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C:\Users\Hoiem\Documents\Classes\Computational Photography - Fall 2010\lectures\figs\filters\im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718" y="4478437"/>
            <a:ext cx="26749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489625" y="1945243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89625" y="3864127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2D050"/>
                </a:solidFill>
              </a:rPr>
              <a:t>Green</a:t>
            </a:r>
            <a:endParaRPr lang="en-US" b="1" dirty="0">
              <a:solidFill>
                <a:srgbClr val="92D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65062" y="5937905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Blue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3474" y="276968"/>
            <a:ext cx="5809193" cy="273933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  <a:defRPr/>
            </a:pPr>
            <a:r>
              <a:rPr lang="en-US" sz="1800" dirty="0" smtClean="0"/>
              <a:t>Images represented as a matrix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800" dirty="0" smtClean="0"/>
              <a:t>Suppose we have a </a:t>
            </a:r>
            <a:r>
              <a:rPr lang="en-US" sz="1800" dirty="0" err="1" smtClean="0"/>
              <a:t>NxM</a:t>
            </a:r>
            <a:r>
              <a:rPr lang="en-US" sz="1800" dirty="0" smtClean="0"/>
              <a:t> RGB image called “</a:t>
            </a:r>
            <a:r>
              <a:rPr lang="en-US" sz="1800" dirty="0" err="1" smtClean="0"/>
              <a:t>im</a:t>
            </a:r>
            <a:r>
              <a:rPr lang="en-US" sz="1800" dirty="0" smtClean="0"/>
              <a:t>”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1600" dirty="0" err="1" smtClean="0"/>
              <a:t>im</a:t>
            </a:r>
            <a:r>
              <a:rPr lang="en-US" sz="1600" dirty="0" smtClean="0"/>
              <a:t>(1,1,1) = top-left pixel value in R-channel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1600" dirty="0" err="1" smtClean="0"/>
              <a:t>im</a:t>
            </a:r>
            <a:r>
              <a:rPr lang="en-US" sz="1600" dirty="0" smtClean="0"/>
              <a:t>(y, x, b) = y pixels down, x pixels to right in the </a:t>
            </a:r>
            <a:r>
              <a:rPr lang="en-US" sz="1600" dirty="0" err="1" smtClean="0"/>
              <a:t>b</a:t>
            </a:r>
            <a:r>
              <a:rPr lang="en-US" sz="1600" baseline="30000" dirty="0" err="1" smtClean="0"/>
              <a:t>th</a:t>
            </a:r>
            <a:r>
              <a:rPr lang="en-US" sz="1600" dirty="0" smtClean="0"/>
              <a:t> channel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1600" dirty="0" err="1" smtClean="0"/>
              <a:t>im</a:t>
            </a:r>
            <a:r>
              <a:rPr lang="en-US" sz="1600" dirty="0" smtClean="0"/>
              <a:t>(N, M, 3) = bottom-right pixel in B-channel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800" dirty="0" err="1" smtClean="0"/>
              <a:t>imread</a:t>
            </a:r>
            <a:r>
              <a:rPr lang="en-US" sz="1800" dirty="0" smtClean="0"/>
              <a:t>(filename) returns a uint8 image (values 0 to 255)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1600" dirty="0" smtClean="0"/>
              <a:t>Convert to double format (values 0 to 1) with im2double</a:t>
            </a:r>
            <a:endParaRPr lang="en-US" sz="1600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931086"/>
              </p:ext>
            </p:extLst>
          </p:nvPr>
        </p:nvGraphicFramePr>
        <p:xfrm>
          <a:off x="2694156" y="4478437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254616"/>
              </p:ext>
            </p:extLst>
          </p:nvPr>
        </p:nvGraphicFramePr>
        <p:xfrm>
          <a:off x="1855956" y="4021237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856532"/>
              </p:ext>
            </p:extLst>
          </p:nvPr>
        </p:nvGraphicFramePr>
        <p:xfrm>
          <a:off x="941556" y="3564037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5848518" y="3493393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R</a:t>
            </a:r>
          </a:p>
        </p:txBody>
      </p:sp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6773776" y="3987481"/>
            <a:ext cx="363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G</a:t>
            </a:r>
          </a:p>
        </p:txBody>
      </p:sp>
      <p:sp>
        <p:nvSpPr>
          <p:cNvPr id="17" name="TextBox 8"/>
          <p:cNvSpPr txBox="1">
            <a:spLocks noChangeArrowheads="1"/>
          </p:cNvSpPr>
          <p:nvPr/>
        </p:nvSpPr>
        <p:spPr bwMode="auto">
          <a:xfrm>
            <a:off x="7583656" y="4383529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B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-353843" y="4707037"/>
            <a:ext cx="1828800" cy="31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160756" y="3371950"/>
            <a:ext cx="4038600" cy="158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171136" y="3206799"/>
            <a:ext cx="893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prstClr val="black"/>
                </a:solidFill>
              </a:rPr>
              <a:t>column</a:t>
            </a: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2734" y="3480455"/>
            <a:ext cx="55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prstClr val="black"/>
                </a:solidFill>
              </a:rPr>
              <a:t>row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397398" y="209307"/>
            <a:ext cx="4029075" cy="4038600"/>
            <a:chOff x="609600" y="1371600"/>
            <a:chExt cx="4724400" cy="4953000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" y="1371600"/>
              <a:ext cx="4686300" cy="468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Group 37"/>
            <p:cNvGrpSpPr>
              <a:grpSpLocks/>
            </p:cNvGrpSpPr>
            <p:nvPr/>
          </p:nvGrpSpPr>
          <p:grpSpPr bwMode="auto">
            <a:xfrm>
              <a:off x="609600" y="4953000"/>
              <a:ext cx="1371600" cy="1371600"/>
              <a:chOff x="5486400" y="4648200"/>
              <a:chExt cx="1371600" cy="1371600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 rot="10800000" flipV="1">
                <a:off x="5486400" y="5410411"/>
                <a:ext cx="837660" cy="22779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rot="16200000" flipV="1">
                <a:off x="5905274" y="4991625"/>
                <a:ext cx="761251" cy="76320"/>
              </a:xfrm>
              <a:prstGeom prst="straightConnector1">
                <a:avLst/>
              </a:prstGeom>
              <a:ln w="57150">
                <a:solidFill>
                  <a:srgbClr val="00FF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rot="16200000" flipH="1">
                <a:off x="6286486" y="5447985"/>
                <a:ext cx="609389" cy="534241"/>
              </a:xfrm>
              <a:prstGeom prst="straightConnector1">
                <a:avLst/>
              </a:prstGeom>
              <a:ln w="571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31"/>
            <p:cNvSpPr txBox="1">
              <a:spLocks noChangeArrowheads="1"/>
            </p:cNvSpPr>
            <p:nvPr/>
          </p:nvSpPr>
          <p:spPr bwMode="auto">
            <a:xfrm>
              <a:off x="3844056" y="1468976"/>
              <a:ext cx="1019144" cy="566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 b="1">
                  <a:solidFill>
                    <a:prstClr val="black"/>
                  </a:solidFill>
                </a:rPr>
                <a:t>0,1,0</a:t>
              </a:r>
            </a:p>
          </p:txBody>
        </p:sp>
        <p:sp>
          <p:nvSpPr>
            <p:cNvPr id="6" name="TextBox 32"/>
            <p:cNvSpPr txBox="1">
              <a:spLocks noChangeArrowheads="1"/>
            </p:cNvSpPr>
            <p:nvPr/>
          </p:nvSpPr>
          <p:spPr bwMode="auto">
            <a:xfrm>
              <a:off x="4201453" y="5487448"/>
              <a:ext cx="1019144" cy="566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 b="1">
                  <a:solidFill>
                    <a:prstClr val="black"/>
                  </a:solidFill>
                </a:rPr>
                <a:t>0,0,1</a:t>
              </a:r>
            </a:p>
          </p:txBody>
        </p:sp>
        <p:sp>
          <p:nvSpPr>
            <p:cNvPr id="7" name="TextBox 33"/>
            <p:cNvSpPr txBox="1">
              <a:spLocks noChangeArrowheads="1"/>
            </p:cNvSpPr>
            <p:nvPr/>
          </p:nvSpPr>
          <p:spPr bwMode="auto">
            <a:xfrm>
              <a:off x="609600" y="4343400"/>
              <a:ext cx="1019144" cy="566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 b="1">
                  <a:solidFill>
                    <a:prstClr val="black"/>
                  </a:solidFill>
                </a:rPr>
                <a:t>1,0,0</a:t>
              </a:r>
            </a:p>
          </p:txBody>
        </p:sp>
      </p:grp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645" y="209307"/>
            <a:ext cx="3336665" cy="2939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 descr="http://upload.wikimedia.org/wikipedia/commons/thumb/5/53/YCbCr-CbCr_Y0.png/120px-YCbCr-CbCr_Y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993" y="1736506"/>
            <a:ext cx="1412703" cy="141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9" descr="http://upload.wikimedia.org/wikipedia/commons/thumb/9/91/YCbCr-CbCr_Y50.png/120px-YCbCr-CbCr_Y5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32" y="1736506"/>
            <a:ext cx="1393801" cy="139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 descr="http://upload.wikimedia.org/wikipedia/commons/thumb/0/08/YCbCr-CbCr_Y100.png/120px-YCbCr-CbCr_Y1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092" y="3272785"/>
            <a:ext cx="1327944" cy="1327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4"/>
          <p:cNvSpPr txBox="1">
            <a:spLocks noChangeArrowheads="1"/>
          </p:cNvSpPr>
          <p:nvPr/>
        </p:nvSpPr>
        <p:spPr bwMode="auto">
          <a:xfrm>
            <a:off x="5121651" y="2612628"/>
            <a:ext cx="7409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chemeClr val="bg1"/>
                </a:solidFill>
              </a:rPr>
              <a:t>Y=0</a:t>
            </a:r>
          </a:p>
        </p:txBody>
      </p:sp>
      <p:sp>
        <p:nvSpPr>
          <p:cNvPr id="17" name="TextBox 15"/>
          <p:cNvSpPr txBox="1">
            <a:spLocks noChangeArrowheads="1"/>
          </p:cNvSpPr>
          <p:nvPr/>
        </p:nvSpPr>
        <p:spPr bwMode="auto">
          <a:xfrm>
            <a:off x="6620527" y="2575046"/>
            <a:ext cx="793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prstClr val="black"/>
                </a:solidFill>
              </a:rPr>
              <a:t>Y=0.5</a:t>
            </a:r>
          </a:p>
        </p:txBody>
      </p:sp>
      <p:sp>
        <p:nvSpPr>
          <p:cNvPr id="18" name="TextBox 16"/>
          <p:cNvSpPr txBox="1">
            <a:spLocks noChangeArrowheads="1"/>
          </p:cNvSpPr>
          <p:nvPr/>
        </p:nvSpPr>
        <p:spPr bwMode="auto">
          <a:xfrm>
            <a:off x="6018864" y="4037330"/>
            <a:ext cx="601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prstClr val="black"/>
                </a:solidFill>
              </a:rPr>
              <a:t>Y=1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787092" y="4722070"/>
            <a:ext cx="13279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211351" y="4722070"/>
            <a:ext cx="47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 err="1">
                <a:solidFill>
                  <a:prstClr val="black"/>
                </a:solidFill>
              </a:rPr>
              <a:t>Cb</a:t>
            </a:r>
            <a:endParaRPr lang="en-US" altLang="en-US" sz="2400" dirty="0">
              <a:solidFill>
                <a:prstClr val="black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rot="5400000" flipH="1" flipV="1">
            <a:off x="-342106" y="2934494"/>
            <a:ext cx="1752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640656" y="3272785"/>
            <a:ext cx="0" cy="14621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2"/>
          <p:cNvSpPr txBox="1">
            <a:spLocks noChangeArrowheads="1"/>
          </p:cNvSpPr>
          <p:nvPr/>
        </p:nvSpPr>
        <p:spPr bwMode="auto">
          <a:xfrm>
            <a:off x="5150150" y="3796138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Cr</a:t>
            </a:r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104" y="3751020"/>
            <a:ext cx="2549745" cy="266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831972" y="5312780"/>
            <a:ext cx="56169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Default</a:t>
            </a:r>
            <a:r>
              <a:rPr lang="en-US" dirty="0" smtClean="0"/>
              <a:t>: strongly correlated channels, non-perceptual</a:t>
            </a:r>
          </a:p>
          <a:p>
            <a:r>
              <a:rPr lang="en-US" b="1" dirty="0" smtClean="0"/>
              <a:t>HSV</a:t>
            </a:r>
            <a:r>
              <a:rPr lang="en-US" dirty="0" smtClean="0"/>
              <a:t>: intuitive color space</a:t>
            </a:r>
          </a:p>
          <a:p>
            <a:r>
              <a:rPr lang="en-US" b="1" dirty="0" err="1" smtClean="0"/>
              <a:t>YCbCr</a:t>
            </a:r>
            <a:r>
              <a:rPr lang="en-US" dirty="0" smtClean="0"/>
              <a:t>: fast to compute, good for compression, used by TV</a:t>
            </a:r>
          </a:p>
          <a:p>
            <a:r>
              <a:rPr lang="en-US" b="1" dirty="0" smtClean="0"/>
              <a:t>L*a*b</a:t>
            </a:r>
            <a:r>
              <a:rPr lang="en-US" dirty="0" smtClean="0"/>
              <a:t>: perceptually uniform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6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71" name="Picture 2" descr="C:\Users\Hoiem\Documents\Classes\Spring11 - Computer Vision\figs\color spaces\neighborhood6_rgb_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28" y="252582"/>
            <a:ext cx="2234185" cy="1528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2" name="Picture 3" descr="C:\Users\Hoiem\Documents\Classes\Spring11 - Computer Vision\figs\color spaces\neighborhood6_rgb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82" y="4523915"/>
            <a:ext cx="2197445" cy="150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3" name="Picture 4" descr="C:\Users\Hoiem\Documents\Classes\Spring11 - Computer Vision\figs\color spaces\neighborhood6_rgb_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82" y="2378241"/>
            <a:ext cx="2191360" cy="1498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5" name="TextBox 18"/>
          <p:cNvSpPr txBox="1">
            <a:spLocks noChangeArrowheads="1"/>
          </p:cNvSpPr>
          <p:nvPr/>
        </p:nvSpPr>
        <p:spPr bwMode="auto">
          <a:xfrm>
            <a:off x="987328" y="1798831"/>
            <a:ext cx="11480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 smtClean="0">
                <a:solidFill>
                  <a:prstClr val="black"/>
                </a:solidFill>
              </a:rPr>
              <a:t>R </a:t>
            </a:r>
            <a:r>
              <a:rPr lang="en-US" altLang="en-US" sz="1100" smtClean="0">
                <a:solidFill>
                  <a:prstClr val="black"/>
                </a:solidFill>
              </a:rPr>
              <a:t>(G=0,B=0</a:t>
            </a:r>
            <a:r>
              <a:rPr lang="en-US" altLang="en-US" sz="11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88076" name="TextBox 19"/>
          <p:cNvSpPr txBox="1">
            <a:spLocks noChangeArrowheads="1"/>
          </p:cNvSpPr>
          <p:nvPr/>
        </p:nvSpPr>
        <p:spPr bwMode="auto">
          <a:xfrm>
            <a:off x="987328" y="3885489"/>
            <a:ext cx="11576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 dirty="0" smtClean="0">
                <a:solidFill>
                  <a:prstClr val="black"/>
                </a:solidFill>
              </a:rPr>
              <a:t>G </a:t>
            </a:r>
            <a:r>
              <a:rPr lang="en-US" altLang="en-US" sz="1100" dirty="0" smtClean="0">
                <a:solidFill>
                  <a:prstClr val="black"/>
                </a:solidFill>
              </a:rPr>
              <a:t>(R=0,B=0</a:t>
            </a:r>
            <a:r>
              <a:rPr lang="en-US" altLang="en-US" sz="1100" dirty="0">
                <a:solidFill>
                  <a:prstClr val="black"/>
                </a:solidFill>
              </a:rPr>
              <a:t>)</a:t>
            </a:r>
            <a:endParaRPr lang="en-US" altLang="en-US" sz="1100" b="1" dirty="0">
              <a:solidFill>
                <a:prstClr val="black"/>
              </a:solidFill>
            </a:endParaRPr>
          </a:p>
        </p:txBody>
      </p:sp>
      <p:sp>
        <p:nvSpPr>
          <p:cNvPr id="88077" name="TextBox 20"/>
          <p:cNvSpPr txBox="1">
            <a:spLocks noChangeArrowheads="1"/>
          </p:cNvSpPr>
          <p:nvPr/>
        </p:nvSpPr>
        <p:spPr bwMode="auto">
          <a:xfrm>
            <a:off x="1030882" y="6028223"/>
            <a:ext cx="1156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 dirty="0" smtClean="0">
                <a:solidFill>
                  <a:prstClr val="black"/>
                </a:solidFill>
              </a:rPr>
              <a:t>B </a:t>
            </a:r>
            <a:r>
              <a:rPr lang="en-US" altLang="en-US" sz="1100" dirty="0" smtClean="0">
                <a:solidFill>
                  <a:prstClr val="black"/>
                </a:solidFill>
              </a:rPr>
              <a:t>(R=0,G=0</a:t>
            </a:r>
            <a:r>
              <a:rPr lang="en-US" altLang="en-US" sz="1100" dirty="0">
                <a:solidFill>
                  <a:prstClr val="black"/>
                </a:solidFill>
              </a:rPr>
              <a:t>)</a:t>
            </a:r>
          </a:p>
        </p:txBody>
      </p:sp>
      <p:pic>
        <p:nvPicPr>
          <p:cNvPr id="23" name="Picture 2" descr="C:\Users\Hoiem\Documents\Classes\Spring11 - Computer Vision\figs\color spaces\neighborhood6_hsv_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875" y="44955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 descr="C:\Users\Hoiem\Documents\Classes\Spring11 - Computer Vision\figs\color spaces\neighborhood6_hsv_h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875" y="235654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 descr="C:\Users\Hoiem\Documents\Classes\Spring11 - Computer Vision\figs\color spaces\neighborhood6_hsv_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875" y="2365577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8"/>
          <p:cNvSpPr txBox="1">
            <a:spLocks noChangeArrowheads="1"/>
          </p:cNvSpPr>
          <p:nvPr/>
        </p:nvSpPr>
        <p:spPr bwMode="auto">
          <a:xfrm>
            <a:off x="3636055" y="1797754"/>
            <a:ext cx="11336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 dirty="0" smtClean="0">
                <a:solidFill>
                  <a:prstClr val="black"/>
                </a:solidFill>
              </a:rPr>
              <a:t>H </a:t>
            </a:r>
            <a:r>
              <a:rPr lang="en-US" altLang="en-US" sz="1100" dirty="0" smtClean="0">
                <a:solidFill>
                  <a:prstClr val="black"/>
                </a:solidFill>
              </a:rPr>
              <a:t>(S=1,V=1</a:t>
            </a:r>
            <a:r>
              <a:rPr lang="en-US" altLang="en-US" sz="11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27" name="TextBox 9"/>
          <p:cNvSpPr txBox="1">
            <a:spLocks noChangeArrowheads="1"/>
          </p:cNvSpPr>
          <p:nvPr/>
        </p:nvSpPr>
        <p:spPr bwMode="auto">
          <a:xfrm>
            <a:off x="3620875" y="3929856"/>
            <a:ext cx="12983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 dirty="0" smtClean="0">
                <a:solidFill>
                  <a:prstClr val="black"/>
                </a:solidFill>
              </a:rPr>
              <a:t>S </a:t>
            </a:r>
            <a:r>
              <a:rPr lang="en-US" altLang="en-US" sz="1100" dirty="0" smtClean="0">
                <a:solidFill>
                  <a:prstClr val="black"/>
                </a:solidFill>
              </a:rPr>
              <a:t>(H=1,V=1</a:t>
            </a:r>
            <a:r>
              <a:rPr lang="en-US" altLang="en-US" sz="11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28" name="TextBox 10"/>
          <p:cNvSpPr txBox="1">
            <a:spLocks noChangeArrowheads="1"/>
          </p:cNvSpPr>
          <p:nvPr/>
        </p:nvSpPr>
        <p:spPr bwMode="auto">
          <a:xfrm>
            <a:off x="3595686" y="6057600"/>
            <a:ext cx="11240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 dirty="0" smtClean="0">
                <a:solidFill>
                  <a:prstClr val="black"/>
                </a:solidFill>
              </a:rPr>
              <a:t>V </a:t>
            </a:r>
            <a:r>
              <a:rPr lang="en-US" altLang="en-US" sz="1100" dirty="0" smtClean="0">
                <a:solidFill>
                  <a:prstClr val="black"/>
                </a:solidFill>
              </a:rPr>
              <a:t>(H=1,S=0</a:t>
            </a:r>
            <a:r>
              <a:rPr lang="en-US" altLang="en-US" sz="1100" dirty="0">
                <a:solidFill>
                  <a:prstClr val="black"/>
                </a:solidFill>
              </a:rPr>
              <a:t>)</a:t>
            </a:r>
          </a:p>
        </p:txBody>
      </p:sp>
      <p:pic>
        <p:nvPicPr>
          <p:cNvPr id="29" name="Picture 3" descr="C:\Users\Hoiem\Documents\Classes\Spring11 - Computer Vision\figs\color spaces\neighborhood6_ycbcr_cb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59" y="240507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4" descr="C:\Users\Hoiem\Documents\Classes\Spring11 - Computer Vision\figs\color spaces\neighborhood6_ycbcr_c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59" y="4513263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5" descr="C:\Users\Hoiem\Documents\Classes\Spring11 - Computer Vision\figs\color spaces\neighborhood6_ycbcr_y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237" y="235654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6319935" y="1879010"/>
            <a:ext cx="1485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 smtClean="0">
                <a:solidFill>
                  <a:prstClr val="black"/>
                </a:solidFill>
              </a:rPr>
              <a:t>Y </a:t>
            </a:r>
            <a:r>
              <a:rPr lang="en-US" altLang="en-US" sz="1100" smtClean="0">
                <a:solidFill>
                  <a:prstClr val="black"/>
                </a:solidFill>
              </a:rPr>
              <a:t>(</a:t>
            </a:r>
            <a:r>
              <a:rPr lang="en-US" altLang="en-US" sz="1100" dirty="0" err="1" smtClean="0">
                <a:solidFill>
                  <a:prstClr val="black"/>
                </a:solidFill>
              </a:rPr>
              <a:t>Cb</a:t>
            </a:r>
            <a:r>
              <a:rPr lang="en-US" altLang="en-US" sz="1100" dirty="0" smtClean="0">
                <a:solidFill>
                  <a:prstClr val="black"/>
                </a:solidFill>
              </a:rPr>
              <a:t>=0.5,Cr=0.5</a:t>
            </a:r>
            <a:r>
              <a:rPr lang="en-US" altLang="en-US" sz="11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6319935" y="3967170"/>
            <a:ext cx="16097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 dirty="0" err="1" smtClean="0">
                <a:solidFill>
                  <a:prstClr val="black"/>
                </a:solidFill>
              </a:rPr>
              <a:t>Cb</a:t>
            </a:r>
            <a:r>
              <a:rPr lang="en-US" altLang="en-US" sz="2400" b="1" dirty="0">
                <a:solidFill>
                  <a:prstClr val="black"/>
                </a:solidFill>
              </a:rPr>
              <a:t> </a:t>
            </a:r>
            <a:r>
              <a:rPr lang="en-US" altLang="en-US" sz="1100" dirty="0" smtClean="0">
                <a:solidFill>
                  <a:prstClr val="black"/>
                </a:solidFill>
              </a:rPr>
              <a:t>(Y=0.5,Cr=0.5</a:t>
            </a:r>
            <a:r>
              <a:rPr lang="en-US" altLang="en-US" sz="11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6306237" y="6112862"/>
            <a:ext cx="15359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 smtClean="0">
                <a:solidFill>
                  <a:prstClr val="black"/>
                </a:solidFill>
              </a:rPr>
              <a:t>Cr </a:t>
            </a:r>
            <a:r>
              <a:rPr lang="en-US" altLang="en-US" sz="1100" smtClean="0">
                <a:solidFill>
                  <a:prstClr val="black"/>
                </a:solidFill>
              </a:rPr>
              <a:t>(Y=0.5,Cb=05</a:t>
            </a:r>
            <a:r>
              <a:rPr lang="en-US" altLang="en-US" sz="1100" dirty="0">
                <a:solidFill>
                  <a:prstClr val="black"/>
                </a:solidFill>
              </a:rPr>
              <a:t>)</a:t>
            </a:r>
          </a:p>
        </p:txBody>
      </p:sp>
      <p:pic>
        <p:nvPicPr>
          <p:cNvPr id="35" name="Picture 34" descr="C:\Users\Hoiem\Documents\Classes\Spring11 - Computer Vision\figs\color spaces\neighborhood6_lab_b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521" y="4513263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C:\Users\Hoiem\Documents\Classes\Spring11 - Computer Vision\figs\color spaces\neighborhood6_lab_l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521" y="235654"/>
            <a:ext cx="2286000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 descr="C:\Users\Hoiem\Documents\Classes\Spring11 - Computer Vision\figs\color spaces\neighborhood6_lab_a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521" y="2405070"/>
            <a:ext cx="2286000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9011521" y="1840761"/>
            <a:ext cx="10608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 smtClean="0">
                <a:solidFill>
                  <a:prstClr val="black"/>
                </a:solidFill>
              </a:rPr>
              <a:t>L </a:t>
            </a:r>
            <a:r>
              <a:rPr lang="en-US" altLang="en-US" sz="1100" smtClean="0">
                <a:solidFill>
                  <a:prstClr val="black"/>
                </a:solidFill>
              </a:rPr>
              <a:t>(a=0,b=0</a:t>
            </a:r>
            <a:r>
              <a:rPr lang="en-US" altLang="en-US" sz="11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9011521" y="3927677"/>
            <a:ext cx="11288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a</a:t>
            </a:r>
            <a:r>
              <a:rPr lang="en-US" altLang="en-US" sz="2400" b="1" smtClean="0">
                <a:solidFill>
                  <a:prstClr val="black"/>
                </a:solidFill>
              </a:rPr>
              <a:t> </a:t>
            </a:r>
            <a:r>
              <a:rPr lang="en-US" altLang="en-US" sz="1100" smtClean="0">
                <a:solidFill>
                  <a:prstClr val="black"/>
                </a:solidFill>
              </a:rPr>
              <a:t>(L=65,b=0</a:t>
            </a:r>
            <a:r>
              <a:rPr lang="en-US" altLang="en-US" sz="11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40" name="TextBox 10"/>
          <p:cNvSpPr txBox="1">
            <a:spLocks noChangeArrowheads="1"/>
          </p:cNvSpPr>
          <p:nvPr/>
        </p:nvSpPr>
        <p:spPr bwMode="auto">
          <a:xfrm>
            <a:off x="9031443" y="6040733"/>
            <a:ext cx="11448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 dirty="0">
                <a:solidFill>
                  <a:prstClr val="black"/>
                </a:solidFill>
              </a:rPr>
              <a:t>b</a:t>
            </a:r>
            <a:r>
              <a:rPr lang="en-US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en-US" sz="1100" dirty="0" smtClean="0">
                <a:solidFill>
                  <a:prstClr val="black"/>
                </a:solidFill>
              </a:rPr>
              <a:t>(L=65,a=0</a:t>
            </a:r>
            <a:r>
              <a:rPr lang="en-US" altLang="en-US" sz="1100" dirty="0">
                <a:solidFill>
                  <a:prstClr val="black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9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</TotalTime>
  <Words>1879</Words>
  <Application>Microsoft Macintosh PowerPoint</Application>
  <PresentationFormat>Widescreen</PresentationFormat>
  <Paragraphs>1070</Paragraphs>
  <Slides>46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60" baseType="lpstr">
      <vt:lpstr>-apple-system</vt:lpstr>
      <vt:lpstr>Calibri</vt:lpstr>
      <vt:lpstr>Calibri Light</vt:lpstr>
      <vt:lpstr>ETH Light</vt:lpstr>
      <vt:lpstr>Futura Bk BT</vt:lpstr>
      <vt:lpstr>Helvetica</vt:lpstr>
      <vt:lpstr>Symbol</vt:lpstr>
      <vt:lpstr>Times New Roman</vt:lpstr>
      <vt:lpstr>Wingdings</vt:lpstr>
      <vt:lpstr>Arial</vt:lpstr>
      <vt:lpstr>Office Theme</vt:lpstr>
      <vt:lpstr>Equation</vt:lpstr>
      <vt:lpstr>Image</vt:lpstr>
      <vt:lpstr>Photo Editor Photo</vt:lpstr>
      <vt:lpstr>Computer Vision Image Processing</vt:lpstr>
      <vt:lpstr>PowerPoint Presentation</vt:lpstr>
      <vt:lpstr>Ridiculously brief history of computer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Keypoint Matching</vt:lpstr>
      <vt:lpstr>PowerPoint Presentation</vt:lpstr>
      <vt:lpstr>PowerPoint Presentation</vt:lpstr>
      <vt:lpstr>Image Categorization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Recognition as an alignment problem: Block world</vt:lpstr>
      <vt:lpstr>PowerPoint Presentation</vt:lpstr>
      <vt:lpstr>PowerPoint Presentation</vt:lpstr>
      <vt:lpstr>Recognition by components</vt:lpstr>
      <vt:lpstr>PowerPoint Presentation</vt:lpstr>
      <vt:lpstr>PowerPoint Presentation</vt:lpstr>
      <vt:lpstr>Color Histograms</vt:lpstr>
      <vt:lpstr>Sliding window approaches</vt:lpstr>
      <vt:lpstr>Local features for object instance recognition</vt:lpstr>
      <vt:lpstr>PowerPoint Presentation</vt:lpstr>
      <vt:lpstr>PowerPoint Presentation</vt:lpstr>
      <vt:lpstr>PowerPoint Presentation</vt:lpstr>
      <vt:lpstr>History of ideas in recognition</vt:lpstr>
      <vt:lpstr>Early 2000s: parts-and-shape models</vt:lpstr>
      <vt:lpstr>Discriminatively trained part-based models</vt:lpstr>
      <vt:lpstr>History of ideas in recognition</vt:lpstr>
      <vt:lpstr>Mid-2000s: Bag-of-features models</vt:lpstr>
      <vt:lpstr>Bag-of-features steps</vt:lpstr>
      <vt:lpstr>PowerPoint Presentation</vt:lpstr>
      <vt:lpstr>History of ideas in recognition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Image Processing</dc:title>
  <dc:creator>Peter Molnar</dc:creator>
  <cp:lastModifiedBy>Peter Molnar</cp:lastModifiedBy>
  <cp:revision>23</cp:revision>
  <dcterms:created xsi:type="dcterms:W3CDTF">2017-01-25T03:52:12Z</dcterms:created>
  <dcterms:modified xsi:type="dcterms:W3CDTF">2017-01-25T23:48:45Z</dcterms:modified>
</cp:coreProperties>
</file>